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sldIdLst>
    <p:sldId id="257" r:id="rId2"/>
    <p:sldId id="352" r:id="rId3"/>
    <p:sldId id="354" r:id="rId4"/>
    <p:sldId id="355" r:id="rId5"/>
    <p:sldId id="360" r:id="rId6"/>
    <p:sldId id="361" r:id="rId7"/>
    <p:sldId id="353" r:id="rId8"/>
    <p:sldId id="362" r:id="rId9"/>
    <p:sldId id="356" r:id="rId10"/>
    <p:sldId id="357" r:id="rId11"/>
    <p:sldId id="364" r:id="rId12"/>
    <p:sldId id="363" r:id="rId13"/>
    <p:sldId id="286" r:id="rId14"/>
    <p:sldId id="289" r:id="rId15"/>
    <p:sldId id="303" r:id="rId16"/>
    <p:sldId id="366" r:id="rId17"/>
    <p:sldId id="367" r:id="rId18"/>
    <p:sldId id="368" r:id="rId19"/>
    <p:sldId id="345" r:id="rId20"/>
  </p:sldIdLst>
  <p:sldSz cx="9144000" cy="6858000" type="screen4x3"/>
  <p:notesSz cx="6858000" cy="9144000"/>
  <p:defaultTextStyle>
    <a:defPPr>
      <a:defRPr lang="it-IT"/>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D81826"/>
    <a:srgbClr val="E09B10"/>
    <a:srgbClr val="1F35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62" autoAdjust="0"/>
    <p:restoredTop sz="90979"/>
  </p:normalViewPr>
  <p:slideViewPr>
    <p:cSldViewPr>
      <p:cViewPr varScale="1">
        <p:scale>
          <a:sx n="102" d="100"/>
          <a:sy n="102" d="100"/>
        </p:scale>
        <p:origin x="7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ciferri\Desktop\Contributi%20alla%20crescita\Contributi%20cresci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ITALIA</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4.6250057910116806E-2"/>
          <c:y val="8.0923184601924769E-2"/>
          <c:w val="0.90749972461835904"/>
          <c:h val="0.70588719883794049"/>
        </c:manualLayout>
      </c:layout>
      <c:lineChart>
        <c:grouping val="standard"/>
        <c:varyColors val="0"/>
        <c:ser>
          <c:idx val="0"/>
          <c:order val="0"/>
          <c:tx>
            <c:strRef>
              <c:f>Foglio2!$W$4:$W$5</c:f>
              <c:strCache>
                <c:ptCount val="2"/>
                <c:pt idx="0">
                  <c:v>Wage share</c:v>
                </c:pt>
              </c:strCache>
            </c:strRef>
          </c:tx>
          <c:spPr>
            <a:ln w="28575" cap="rnd">
              <a:solidFill>
                <a:srgbClr val="003366"/>
              </a:solidFill>
              <a:round/>
            </a:ln>
            <a:effectLst/>
          </c:spPr>
          <c:marker>
            <c:symbol val="none"/>
          </c:marker>
          <c:cat>
            <c:numRef>
              <c:f>Foglio2!$E$6:$E$62</c:f>
              <c:numCache>
                <c:formatCode>General</c:formatCode>
                <c:ptCount val="57"/>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numCache>
            </c:numRef>
          </c:cat>
          <c:val>
            <c:numRef>
              <c:f>Foglio2!$W$6:$W$62</c:f>
              <c:numCache>
                <c:formatCode>General</c:formatCode>
                <c:ptCount val="57"/>
                <c:pt idx="0">
                  <c:v>69.397999999999996</c:v>
                </c:pt>
                <c:pt idx="1">
                  <c:v>67.858599999999996</c:v>
                </c:pt>
                <c:pt idx="2">
                  <c:v>67.542400000000001</c:v>
                </c:pt>
                <c:pt idx="3">
                  <c:v>69.344499999999996</c:v>
                </c:pt>
                <c:pt idx="4">
                  <c:v>70.269199999999998</c:v>
                </c:pt>
                <c:pt idx="5">
                  <c:v>69.356499999999997</c:v>
                </c:pt>
                <c:pt idx="6">
                  <c:v>67.905299999999997</c:v>
                </c:pt>
                <c:pt idx="7">
                  <c:v>67.927599999999998</c:v>
                </c:pt>
                <c:pt idx="8">
                  <c:v>66.895399999999995</c:v>
                </c:pt>
                <c:pt idx="9">
                  <c:v>65.217200000000005</c:v>
                </c:pt>
                <c:pt idx="10">
                  <c:v>66.917299999999997</c:v>
                </c:pt>
                <c:pt idx="11">
                  <c:v>69.388099999999994</c:v>
                </c:pt>
                <c:pt idx="12">
                  <c:v>68.798199999999994</c:v>
                </c:pt>
                <c:pt idx="13">
                  <c:v>68.067400000000006</c:v>
                </c:pt>
                <c:pt idx="14">
                  <c:v>66.965800000000002</c:v>
                </c:pt>
                <c:pt idx="15">
                  <c:v>68.748599999999996</c:v>
                </c:pt>
                <c:pt idx="16">
                  <c:v>67.668700000000001</c:v>
                </c:pt>
                <c:pt idx="17">
                  <c:v>68.0959</c:v>
                </c:pt>
                <c:pt idx="18">
                  <c:v>67.412599999999998</c:v>
                </c:pt>
                <c:pt idx="19">
                  <c:v>66.396299999999997</c:v>
                </c:pt>
                <c:pt idx="20">
                  <c:v>66.001599999999996</c:v>
                </c:pt>
                <c:pt idx="21">
                  <c:v>66.973100000000002</c:v>
                </c:pt>
                <c:pt idx="22">
                  <c:v>66.488600000000005</c:v>
                </c:pt>
                <c:pt idx="23">
                  <c:v>66.771699999999996</c:v>
                </c:pt>
                <c:pt idx="24">
                  <c:v>65.253799999999998</c:v>
                </c:pt>
                <c:pt idx="25">
                  <c:v>64.529399999999995</c:v>
                </c:pt>
                <c:pt idx="26">
                  <c:v>63.2271</c:v>
                </c:pt>
                <c:pt idx="27">
                  <c:v>63.009700000000002</c:v>
                </c:pt>
                <c:pt idx="28">
                  <c:v>62.653100000000002</c:v>
                </c:pt>
                <c:pt idx="29">
                  <c:v>62.3429</c:v>
                </c:pt>
                <c:pt idx="30">
                  <c:v>63.458300000000001</c:v>
                </c:pt>
                <c:pt idx="31">
                  <c:v>64.010499999999993</c:v>
                </c:pt>
                <c:pt idx="32">
                  <c:v>63.788200000000003</c:v>
                </c:pt>
                <c:pt idx="33">
                  <c:v>63.015799999999999</c:v>
                </c:pt>
                <c:pt idx="34">
                  <c:v>61.041699999999999</c:v>
                </c:pt>
                <c:pt idx="35">
                  <c:v>59.224299999999999</c:v>
                </c:pt>
                <c:pt idx="36">
                  <c:v>59.649500000000003</c:v>
                </c:pt>
                <c:pt idx="37">
                  <c:v>60.203600000000002</c:v>
                </c:pt>
                <c:pt idx="38">
                  <c:v>59.634</c:v>
                </c:pt>
                <c:pt idx="39">
                  <c:v>59.5229</c:v>
                </c:pt>
                <c:pt idx="40">
                  <c:v>58.5473</c:v>
                </c:pt>
                <c:pt idx="41">
                  <c:v>58.305100000000003</c:v>
                </c:pt>
                <c:pt idx="42">
                  <c:v>58.669800000000002</c:v>
                </c:pt>
                <c:pt idx="43">
                  <c:v>59.155700000000003</c:v>
                </c:pt>
                <c:pt idx="44">
                  <c:v>59.185099999999998</c:v>
                </c:pt>
                <c:pt idx="45">
                  <c:v>59.597700000000003</c:v>
                </c:pt>
                <c:pt idx="46">
                  <c:v>60.1907</c:v>
                </c:pt>
                <c:pt idx="47">
                  <c:v>59.85</c:v>
                </c:pt>
                <c:pt idx="48">
                  <c:v>60.267499999999998</c:v>
                </c:pt>
                <c:pt idx="49">
                  <c:v>61.471200000000003</c:v>
                </c:pt>
                <c:pt idx="50">
                  <c:v>61.6524</c:v>
                </c:pt>
                <c:pt idx="51">
                  <c:v>61.297899999999998</c:v>
                </c:pt>
                <c:pt idx="52">
                  <c:v>62.0458</c:v>
                </c:pt>
                <c:pt idx="53">
                  <c:v>61.413499999999999</c:v>
                </c:pt>
                <c:pt idx="54">
                  <c:v>61.053400000000003</c:v>
                </c:pt>
                <c:pt idx="55">
                  <c:v>61.191000000000003</c:v>
                </c:pt>
                <c:pt idx="56">
                  <c:v>60.685099999999998</c:v>
                </c:pt>
              </c:numCache>
            </c:numRef>
          </c:val>
          <c:smooth val="0"/>
        </c:ser>
        <c:dLbls>
          <c:showLegendKey val="0"/>
          <c:showVal val="0"/>
          <c:showCatName val="0"/>
          <c:showSerName val="0"/>
          <c:showPercent val="0"/>
          <c:showBubbleSize val="0"/>
        </c:dLbls>
        <c:marker val="1"/>
        <c:smooth val="0"/>
        <c:axId val="296302880"/>
        <c:axId val="296303272"/>
      </c:lineChart>
      <c:lineChart>
        <c:grouping val="standard"/>
        <c:varyColors val="0"/>
        <c:ser>
          <c:idx val="1"/>
          <c:order val="1"/>
          <c:tx>
            <c:strRef>
              <c:f>Foglio2!$X$4:$X$5</c:f>
              <c:strCache>
                <c:ptCount val="2"/>
                <c:pt idx="0">
                  <c:v>Tasso di disoccupazione</c:v>
                </c:pt>
              </c:strCache>
            </c:strRef>
          </c:tx>
          <c:spPr>
            <a:ln w="28575" cap="rnd">
              <a:solidFill>
                <a:schemeClr val="bg1">
                  <a:lumMod val="75000"/>
                </a:schemeClr>
              </a:solidFill>
              <a:round/>
            </a:ln>
            <a:effectLst/>
          </c:spPr>
          <c:marker>
            <c:symbol val="none"/>
          </c:marker>
          <c:val>
            <c:numRef>
              <c:f>Foglio2!$X$6:$X$62</c:f>
              <c:numCache>
                <c:formatCode>General</c:formatCode>
                <c:ptCount val="57"/>
                <c:pt idx="0">
                  <c:v>5.3</c:v>
                </c:pt>
                <c:pt idx="1">
                  <c:v>4.9000000000000004</c:v>
                </c:pt>
                <c:pt idx="2">
                  <c:v>4.3</c:v>
                </c:pt>
                <c:pt idx="3">
                  <c:v>3.7</c:v>
                </c:pt>
                <c:pt idx="4">
                  <c:v>4</c:v>
                </c:pt>
                <c:pt idx="5">
                  <c:v>5</c:v>
                </c:pt>
                <c:pt idx="6">
                  <c:v>5.4</c:v>
                </c:pt>
                <c:pt idx="7">
                  <c:v>5</c:v>
                </c:pt>
                <c:pt idx="8">
                  <c:v>5.3</c:v>
                </c:pt>
                <c:pt idx="9">
                  <c:v>5.3</c:v>
                </c:pt>
                <c:pt idx="10">
                  <c:v>5.0999999999999996</c:v>
                </c:pt>
                <c:pt idx="11">
                  <c:v>5.0999999999999996</c:v>
                </c:pt>
                <c:pt idx="12">
                  <c:v>6</c:v>
                </c:pt>
                <c:pt idx="13">
                  <c:v>5.9</c:v>
                </c:pt>
                <c:pt idx="14">
                  <c:v>5</c:v>
                </c:pt>
                <c:pt idx="15">
                  <c:v>5.5</c:v>
                </c:pt>
                <c:pt idx="16">
                  <c:v>6.2</c:v>
                </c:pt>
                <c:pt idx="17">
                  <c:v>6.7</c:v>
                </c:pt>
                <c:pt idx="18">
                  <c:v>6.7</c:v>
                </c:pt>
                <c:pt idx="19">
                  <c:v>7.2</c:v>
                </c:pt>
                <c:pt idx="20">
                  <c:v>7.1</c:v>
                </c:pt>
                <c:pt idx="21">
                  <c:v>7.4</c:v>
                </c:pt>
                <c:pt idx="22">
                  <c:v>8</c:v>
                </c:pt>
                <c:pt idx="23">
                  <c:v>7.4</c:v>
                </c:pt>
                <c:pt idx="24">
                  <c:v>7.9</c:v>
                </c:pt>
                <c:pt idx="25">
                  <c:v>8.1999999999999993</c:v>
                </c:pt>
                <c:pt idx="26">
                  <c:v>8.9</c:v>
                </c:pt>
                <c:pt idx="27">
                  <c:v>9.6</c:v>
                </c:pt>
                <c:pt idx="28">
                  <c:v>9.6999999999999993</c:v>
                </c:pt>
                <c:pt idx="29">
                  <c:v>9.6999999999999993</c:v>
                </c:pt>
                <c:pt idx="30">
                  <c:v>8.9</c:v>
                </c:pt>
                <c:pt idx="31">
                  <c:v>8.5</c:v>
                </c:pt>
                <c:pt idx="32">
                  <c:v>8.8000000000000007</c:v>
                </c:pt>
                <c:pt idx="33">
                  <c:v>9.6999999999999993</c:v>
                </c:pt>
                <c:pt idx="34">
                  <c:v>10.6</c:v>
                </c:pt>
                <c:pt idx="35">
                  <c:v>11.2</c:v>
                </c:pt>
                <c:pt idx="36">
                  <c:v>11.2</c:v>
                </c:pt>
                <c:pt idx="37">
                  <c:v>11.2</c:v>
                </c:pt>
                <c:pt idx="38">
                  <c:v>11.3</c:v>
                </c:pt>
                <c:pt idx="39">
                  <c:v>10.9</c:v>
                </c:pt>
                <c:pt idx="40">
                  <c:v>10</c:v>
                </c:pt>
                <c:pt idx="41">
                  <c:v>9</c:v>
                </c:pt>
                <c:pt idx="42">
                  <c:v>8.5</c:v>
                </c:pt>
                <c:pt idx="43">
                  <c:v>8.4</c:v>
                </c:pt>
                <c:pt idx="44">
                  <c:v>8</c:v>
                </c:pt>
                <c:pt idx="45">
                  <c:v>7.7</c:v>
                </c:pt>
                <c:pt idx="46">
                  <c:v>6.8</c:v>
                </c:pt>
                <c:pt idx="47">
                  <c:v>6.1</c:v>
                </c:pt>
                <c:pt idx="48">
                  <c:v>6.7</c:v>
                </c:pt>
                <c:pt idx="49">
                  <c:v>7.7</c:v>
                </c:pt>
                <c:pt idx="50">
                  <c:v>8.4</c:v>
                </c:pt>
                <c:pt idx="51">
                  <c:v>8.4</c:v>
                </c:pt>
                <c:pt idx="52">
                  <c:v>10.7</c:v>
                </c:pt>
                <c:pt idx="53">
                  <c:v>12.1</c:v>
                </c:pt>
                <c:pt idx="54">
                  <c:v>12.7</c:v>
                </c:pt>
                <c:pt idx="55">
                  <c:v>11.9</c:v>
                </c:pt>
                <c:pt idx="56">
                  <c:v>11.7</c:v>
                </c:pt>
              </c:numCache>
            </c:numRef>
          </c:val>
          <c:smooth val="0"/>
        </c:ser>
        <c:dLbls>
          <c:showLegendKey val="0"/>
          <c:showVal val="0"/>
          <c:showCatName val="0"/>
          <c:showSerName val="0"/>
          <c:showPercent val="0"/>
          <c:showBubbleSize val="0"/>
        </c:dLbls>
        <c:marker val="1"/>
        <c:smooth val="0"/>
        <c:axId val="296304056"/>
        <c:axId val="296303664"/>
      </c:lineChart>
      <c:catAx>
        <c:axId val="29630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96303272"/>
        <c:crosses val="autoZero"/>
        <c:auto val="1"/>
        <c:lblAlgn val="ctr"/>
        <c:lblOffset val="100"/>
        <c:noMultiLvlLbl val="0"/>
      </c:catAx>
      <c:valAx>
        <c:axId val="296303272"/>
        <c:scaling>
          <c:orientation val="minMax"/>
          <c:min val="5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96302880"/>
        <c:crosses val="autoZero"/>
        <c:crossBetween val="between"/>
      </c:valAx>
      <c:valAx>
        <c:axId val="29630366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96304056"/>
        <c:crosses val="max"/>
        <c:crossBetween val="between"/>
      </c:valAx>
      <c:catAx>
        <c:axId val="296304056"/>
        <c:scaling>
          <c:orientation val="minMax"/>
        </c:scaling>
        <c:delete val="1"/>
        <c:axPos val="b"/>
        <c:majorTickMark val="out"/>
        <c:minorTickMark val="none"/>
        <c:tickLblPos val="nextTo"/>
        <c:crossAx val="296303664"/>
        <c:crosses val="autoZero"/>
        <c:auto val="1"/>
        <c:lblAlgn val="ctr"/>
        <c:lblOffset val="100"/>
        <c:noMultiLvlLbl val="0"/>
      </c:catAx>
      <c:spPr>
        <a:noFill/>
        <a:ln>
          <a:noFill/>
        </a:ln>
        <a:effectLst/>
      </c:spPr>
    </c:plotArea>
    <c:legend>
      <c:legendPos val="b"/>
      <c:layout>
        <c:manualLayout>
          <c:xMode val="edge"/>
          <c:yMode val="edge"/>
          <c:x val="0.25966367917989058"/>
          <c:y val="0.9329056968429974"/>
          <c:w val="0.49074132737749315"/>
          <c:h val="5.667545964814851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ea typeface="ＭＳ Ｐゴシック" panose="020B0600070205080204" pitchFamily="34" charset="-128"/>
              </a:defRPr>
            </a:lvl1pPr>
          </a:lstStyle>
          <a:p>
            <a:pPr>
              <a:defRPr/>
            </a:pPr>
            <a:endParaRPr lang="it-IT" altLang="it-IT"/>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ea typeface="ＭＳ Ｐゴシック" panose="020B0600070205080204" pitchFamily="34" charset="-128"/>
              </a:defRPr>
            </a:lvl1pPr>
          </a:lstStyle>
          <a:p>
            <a:pPr>
              <a:defRPr/>
            </a:pPr>
            <a:endParaRPr lang="it-IT" altLang="it-IT"/>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noProof="0"/>
              <a:t>Fare clic per modificare gli stili del testo dello schema</a:t>
            </a:r>
          </a:p>
          <a:p>
            <a:pPr lvl="1"/>
            <a:r>
              <a:rPr lang="it-IT" altLang="it-IT" noProof="0"/>
              <a:t>Secondo livello</a:t>
            </a:r>
          </a:p>
          <a:p>
            <a:pPr lvl="2"/>
            <a:r>
              <a:rPr lang="it-IT" altLang="it-IT" noProof="0"/>
              <a:t>Terzo livello</a:t>
            </a:r>
          </a:p>
          <a:p>
            <a:pPr lvl="3"/>
            <a:r>
              <a:rPr lang="it-IT" altLang="it-IT" noProof="0"/>
              <a:t>Quarto livello</a:t>
            </a:r>
          </a:p>
          <a:p>
            <a:pPr lvl="4"/>
            <a:r>
              <a:rPr lang="it-IT" altLang="it-IT" noProof="0"/>
              <a:t>Quinto livello</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ea typeface="ＭＳ Ｐゴシック" panose="020B0600070205080204" pitchFamily="34" charset="-128"/>
              </a:defRPr>
            </a:lvl1pPr>
          </a:lstStyle>
          <a:p>
            <a:pPr>
              <a:defRPr/>
            </a:pPr>
            <a:endParaRPr lang="it-IT" altLang="it-IT"/>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ea typeface="ＭＳ Ｐゴシック" panose="020B0600070205080204" pitchFamily="34" charset="-128"/>
              </a:defRPr>
            </a:lvl1pPr>
          </a:lstStyle>
          <a:p>
            <a:pPr>
              <a:defRPr/>
            </a:pPr>
            <a:fld id="{9059A759-4B29-48FE-9E29-514F1C70456B}" type="slidenum">
              <a:rPr lang="it-IT" altLang="it-IT"/>
              <a:pPr>
                <a:defRPr/>
              </a:pPr>
              <a:t>‹N›</a:t>
            </a:fld>
            <a:endParaRPr lang="it-IT" altLang="it-IT"/>
          </a:p>
        </p:txBody>
      </p:sp>
    </p:spTree>
    <p:extLst>
      <p:ext uri="{BB962C8B-B14F-4D97-AF65-F5344CB8AC3E}">
        <p14:creationId xmlns:p14="http://schemas.microsoft.com/office/powerpoint/2010/main" val="3041693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triscia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2286000"/>
            <a:ext cx="7772400" cy="1143000"/>
          </a:xfrm>
        </p:spPr>
        <p:txBody>
          <a:bodyPr/>
          <a:lstStyle>
            <a:lvl1pPr>
              <a:defRPr/>
            </a:lvl1pPr>
          </a:lstStyle>
          <a:p>
            <a:pPr lvl="0"/>
            <a:r>
              <a:rPr lang="it-IT" altLang="it-IT" noProof="0"/>
              <a:t>Fare clic per modificare stile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it-IT" altLang="it-IT" noProof="0"/>
              <a:t>Fare clic per modificare lo stile del sottotitolo dello schema</a:t>
            </a:r>
          </a:p>
        </p:txBody>
      </p:sp>
      <p:sp>
        <p:nvSpPr>
          <p:cNvPr id="5" name="Date Placeholder 4"/>
          <p:cNvSpPr>
            <a:spLocks noGrp="1" noChangeArrowheads="1"/>
          </p:cNvSpPr>
          <p:nvPr>
            <p:ph type="dt" sz="half" idx="10"/>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ea typeface="ＭＳ Ｐゴシック" panose="020B0600070205080204" pitchFamily="34" charset="-128"/>
              </a:defRPr>
            </a:lvl1pPr>
          </a:lstStyle>
          <a:p>
            <a:pPr>
              <a:defRPr/>
            </a:pPr>
            <a:endParaRPr lang="it-IT" altLang="it-IT"/>
          </a:p>
        </p:txBody>
      </p:sp>
      <p:sp>
        <p:nvSpPr>
          <p:cNvPr id="6" name="Footer Placeholder 5"/>
          <p:cNvSpPr>
            <a:spLocks noGrp="1" noChangeArrowheads="1"/>
          </p:cNvSpPr>
          <p:nvPr>
            <p:ph type="ftr" sz="quarter" idx="11"/>
          </p:nvPr>
        </p:nvSpPr>
        <p:spPr/>
        <p:txBody>
          <a:bodyPr/>
          <a:lstStyle>
            <a:lvl1pPr>
              <a:defRPr/>
            </a:lvl1pPr>
          </a:lstStyle>
          <a:p>
            <a:pPr>
              <a:defRPr/>
            </a:pPr>
            <a:endParaRPr lang="it-IT" altLang="it-IT"/>
          </a:p>
        </p:txBody>
      </p:sp>
      <p:sp>
        <p:nvSpPr>
          <p:cNvPr id="7" name="Slide Number Placeholder 6"/>
          <p:cNvSpPr>
            <a:spLocks noGrp="1" noChangeArrowheads="1"/>
          </p:cNvSpPr>
          <p:nvPr>
            <p:ph type="sldNum" sz="quarter" idx="12"/>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ea typeface="ＭＳ Ｐゴシック" panose="020B0600070205080204" pitchFamily="34" charset="-128"/>
              </a:defRPr>
            </a:lvl1pPr>
          </a:lstStyle>
          <a:p>
            <a:pPr>
              <a:defRPr/>
            </a:pPr>
            <a:fld id="{1D91C2FE-84C3-4DCC-AF13-DF70D06F4FFD}" type="slidenum">
              <a:rPr lang="it-IT" altLang="it-IT"/>
              <a:pPr>
                <a:defRPr/>
              </a:pPr>
              <a:t>‹N›</a:t>
            </a:fld>
            <a:endParaRPr lang="it-IT" altLang="it-IT"/>
          </a:p>
        </p:txBody>
      </p:sp>
    </p:spTree>
    <p:extLst>
      <p:ext uri="{BB962C8B-B14F-4D97-AF65-F5344CB8AC3E}">
        <p14:creationId xmlns:p14="http://schemas.microsoft.com/office/powerpoint/2010/main" val="55843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Rectangle 5"/>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2249430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Rectangle 5"/>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106980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Rectangle 5"/>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4017505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321570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Rectangle 5"/>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108069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Rectangle 5"/>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116764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Rectangle 5"/>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6908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301430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536070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1036529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it-IT" altLang="it-IT"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panose="020B0604020202020204" pitchFamily="34" charset="0"/>
                <a:ea typeface="ＭＳ Ｐゴシック" panose="020B0600070205080204" pitchFamily="34" charset="-128"/>
              </a:defRPr>
            </a:lvl1pPr>
          </a:lstStyle>
          <a:p>
            <a:pPr>
              <a:defRPr/>
            </a:pPr>
            <a:endParaRPr lang="it-IT" altLang="it-IT"/>
          </a:p>
        </p:txBody>
      </p:sp>
      <p:pic>
        <p:nvPicPr>
          <p:cNvPr id="2" name="Picture 8" descr="striscia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04800"/>
            <a:ext cx="91440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descr="strisciaGOAL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638" y="6172200"/>
            <a:ext cx="9067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5"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asvis.it/"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271959" y="2771801"/>
            <a:ext cx="8604448" cy="720080"/>
          </a:xfrm>
        </p:spPr>
        <p:txBody>
          <a:bodyPr/>
          <a:lstStyle/>
          <a:p>
            <a:pPr>
              <a:defRPr/>
            </a:pPr>
            <a:r>
              <a:rPr lang="it-IT" sz="3600" b="1" dirty="0" smtClean="0">
                <a:solidFill>
                  <a:schemeClr val="accent2">
                    <a:lumMod val="75000"/>
                  </a:schemeClr>
                </a:solidFill>
                <a:latin typeface="Calibri" panose="020F0502020204030204" pitchFamily="34" charset="0"/>
                <a:cs typeface="Calibri" panose="020F0502020204030204" pitchFamily="34" charset="0"/>
              </a:rPr>
              <a:t>Il futuro </a:t>
            </a:r>
            <a:r>
              <a:rPr lang="it-IT" sz="3600" b="1" dirty="0">
                <a:solidFill>
                  <a:schemeClr val="accent2">
                    <a:lumMod val="75000"/>
                  </a:schemeClr>
                </a:solidFill>
                <a:latin typeface="Calibri" panose="020F0502020204030204" pitchFamily="34" charset="0"/>
                <a:cs typeface="Calibri" panose="020F0502020204030204" pitchFamily="34" charset="0"/>
              </a:rPr>
              <a:t>del lavoro, il lavoro del </a:t>
            </a:r>
            <a:r>
              <a:rPr lang="it-IT" sz="3600" b="1" dirty="0" smtClean="0">
                <a:solidFill>
                  <a:schemeClr val="accent2">
                    <a:lumMod val="75000"/>
                  </a:schemeClr>
                </a:solidFill>
                <a:latin typeface="Calibri" panose="020F0502020204030204" pitchFamily="34" charset="0"/>
                <a:cs typeface="Calibri" panose="020F0502020204030204" pitchFamily="34" charset="0"/>
              </a:rPr>
              <a:t>futuro</a:t>
            </a:r>
            <a:r>
              <a:rPr lang="it-IT" sz="3600" b="1" dirty="0">
                <a:solidFill>
                  <a:schemeClr val="accent2">
                    <a:lumMod val="75000"/>
                  </a:schemeClr>
                </a:solidFill>
                <a:latin typeface="Calibri" panose="020F0502020204030204" pitchFamily="34" charset="0"/>
                <a:cs typeface="Calibri" panose="020F0502020204030204" pitchFamily="34" charset="0"/>
              </a:rPr>
              <a:t/>
            </a:r>
            <a:br>
              <a:rPr lang="it-IT" sz="3600" b="1" dirty="0">
                <a:solidFill>
                  <a:schemeClr val="accent2">
                    <a:lumMod val="75000"/>
                  </a:schemeClr>
                </a:solidFill>
                <a:latin typeface="Calibri" panose="020F0502020204030204" pitchFamily="34" charset="0"/>
                <a:cs typeface="Calibri" panose="020F0502020204030204" pitchFamily="34" charset="0"/>
              </a:rPr>
            </a:br>
            <a:endParaRPr lang="it-IT" altLang="it-IT" sz="2000" dirty="0">
              <a:latin typeface="Calibri" panose="020F0502020204030204" pitchFamily="34" charset="0"/>
              <a:cs typeface="Calibri" panose="020F0502020204030204" pitchFamily="34" charset="0"/>
            </a:endParaRPr>
          </a:p>
        </p:txBody>
      </p:sp>
      <p:sp>
        <p:nvSpPr>
          <p:cNvPr id="4099" name="Rectangle 4"/>
          <p:cNvSpPr txBox="1">
            <a:spLocks noChangeArrowheads="1"/>
          </p:cNvSpPr>
          <p:nvPr/>
        </p:nvSpPr>
        <p:spPr bwMode="auto">
          <a:xfrm rot="10800000" flipV="1">
            <a:off x="2671564" y="3901381"/>
            <a:ext cx="3805238"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sz="1800" b="1" dirty="0" smtClean="0">
                <a:solidFill>
                  <a:srgbClr val="003366"/>
                </a:solidFill>
                <a:latin typeface="Calibri" panose="020F0502020204030204" pitchFamily="34" charset="0"/>
                <a:cs typeface="Calibri" panose="020F0502020204030204" pitchFamily="34" charset="0"/>
              </a:rPr>
              <a:t>Forum PA</a:t>
            </a:r>
            <a:endParaRPr lang="it-IT" altLang="it-IT" sz="1800" b="1" dirty="0">
              <a:solidFill>
                <a:srgbClr val="003366"/>
              </a:solidFill>
              <a:latin typeface="Calibri" panose="020F0502020204030204" pitchFamily="34" charset="0"/>
              <a:cs typeface="Calibri" panose="020F0502020204030204" pitchFamily="34" charset="0"/>
            </a:endParaRPr>
          </a:p>
          <a:p>
            <a:pPr algn="ctr">
              <a:spcBef>
                <a:spcPct val="0"/>
              </a:spcBef>
              <a:buFontTx/>
              <a:buNone/>
            </a:pPr>
            <a:r>
              <a:rPr lang="it-IT" altLang="it-IT" sz="1800" b="1" i="1" dirty="0" smtClean="0">
                <a:solidFill>
                  <a:srgbClr val="003366"/>
                </a:solidFill>
                <a:latin typeface="Calibri" panose="020F0502020204030204" pitchFamily="34" charset="0"/>
                <a:cs typeface="Calibri" panose="020F0502020204030204" pitchFamily="34" charset="0"/>
              </a:rPr>
              <a:t>23 Maggio </a:t>
            </a:r>
            <a:r>
              <a:rPr lang="it-IT" altLang="it-IT" sz="1800" b="1" i="1" dirty="0">
                <a:solidFill>
                  <a:srgbClr val="003366"/>
                </a:solidFill>
                <a:latin typeface="Calibri" panose="020F0502020204030204" pitchFamily="34" charset="0"/>
                <a:cs typeface="Calibri" panose="020F0502020204030204" pitchFamily="34" charset="0"/>
              </a:rPr>
              <a:t>2017</a:t>
            </a:r>
            <a:endParaRPr lang="it-IT" altLang="it-IT" sz="1800" i="1" dirty="0">
              <a:solidFill>
                <a:srgbClr val="003366"/>
              </a:solidFill>
              <a:latin typeface="Calibri" panose="020F0502020204030204" pitchFamily="34" charset="0"/>
              <a:cs typeface="Calibri" panose="020F0502020204030204" pitchFamily="34" charset="0"/>
            </a:endParaRPr>
          </a:p>
        </p:txBody>
      </p:sp>
      <p:sp>
        <p:nvSpPr>
          <p:cNvPr id="2" name="Rettangolo 1"/>
          <p:cNvSpPr/>
          <p:nvPr/>
        </p:nvSpPr>
        <p:spPr>
          <a:xfrm>
            <a:off x="4283968" y="4725144"/>
            <a:ext cx="4572000" cy="1415772"/>
          </a:xfrm>
          <a:prstGeom prst="rect">
            <a:avLst/>
          </a:prstGeom>
        </p:spPr>
        <p:txBody>
          <a:bodyPr>
            <a:spAutoFit/>
          </a:bodyPr>
          <a:lstStyle/>
          <a:p>
            <a:pPr algn="r"/>
            <a:r>
              <a:rPr lang="en-US" altLang="it-IT" sz="1600" b="1" dirty="0" smtClean="0">
                <a:solidFill>
                  <a:schemeClr val="bg1">
                    <a:lumMod val="65000"/>
                  </a:schemeClr>
                </a:solidFill>
                <a:latin typeface="Calibri" panose="020F0502020204030204" pitchFamily="34" charset="0"/>
                <a:cs typeface="Calibri" panose="020F0502020204030204" pitchFamily="34" charset="0"/>
              </a:rPr>
              <a:t>Davide Ciferri</a:t>
            </a:r>
          </a:p>
          <a:p>
            <a:pPr algn="r"/>
            <a:r>
              <a:rPr lang="en-US" altLang="it-IT" sz="1600" dirty="0" smtClean="0">
                <a:solidFill>
                  <a:srgbClr val="003366"/>
                </a:solidFill>
                <a:latin typeface="Calibri" panose="020F0502020204030204" pitchFamily="34" charset="0"/>
                <a:cs typeface="Calibri" panose="020F0502020204030204" pitchFamily="34" charset="0"/>
              </a:rPr>
              <a:t/>
            </a:r>
            <a:br>
              <a:rPr lang="en-US" altLang="it-IT" sz="1600" dirty="0" smtClean="0">
                <a:solidFill>
                  <a:srgbClr val="003366"/>
                </a:solidFill>
                <a:latin typeface="Calibri" panose="020F0502020204030204" pitchFamily="34" charset="0"/>
                <a:cs typeface="Calibri" panose="020F0502020204030204" pitchFamily="34" charset="0"/>
              </a:rPr>
            </a:br>
            <a:r>
              <a:rPr lang="en-US" altLang="it-IT" sz="1400" b="1" i="1" dirty="0" err="1" smtClean="0">
                <a:solidFill>
                  <a:srgbClr val="003366"/>
                </a:solidFill>
                <a:latin typeface="Calibri" panose="020F0502020204030204" pitchFamily="34" charset="0"/>
                <a:cs typeface="Calibri" panose="020F0502020204030204" pitchFamily="34" charset="0"/>
              </a:rPr>
              <a:t>Alleanza</a:t>
            </a:r>
            <a:r>
              <a:rPr lang="en-US" altLang="it-IT" sz="1400" b="1" i="1" dirty="0" smtClean="0">
                <a:solidFill>
                  <a:srgbClr val="003366"/>
                </a:solidFill>
                <a:latin typeface="Calibri" panose="020F0502020204030204" pitchFamily="34" charset="0"/>
                <a:cs typeface="Calibri" panose="020F0502020204030204" pitchFamily="34" charset="0"/>
              </a:rPr>
              <a:t> </a:t>
            </a:r>
            <a:r>
              <a:rPr lang="en-US" altLang="it-IT" sz="1400" b="1" i="1" dirty="0" err="1" smtClean="0">
                <a:solidFill>
                  <a:srgbClr val="003366"/>
                </a:solidFill>
                <a:latin typeface="Calibri" panose="020F0502020204030204" pitchFamily="34" charset="0"/>
                <a:cs typeface="Calibri" panose="020F0502020204030204" pitchFamily="34" charset="0"/>
              </a:rPr>
              <a:t>Italiana</a:t>
            </a:r>
            <a:r>
              <a:rPr lang="en-US" altLang="it-IT" sz="1400" b="1" i="1" dirty="0" smtClean="0">
                <a:solidFill>
                  <a:srgbClr val="003366"/>
                </a:solidFill>
                <a:latin typeface="Calibri" panose="020F0502020204030204" pitchFamily="34" charset="0"/>
                <a:cs typeface="Calibri" panose="020F0502020204030204" pitchFamily="34" charset="0"/>
              </a:rPr>
              <a:t> per lo </a:t>
            </a:r>
            <a:r>
              <a:rPr lang="en-US" altLang="it-IT" sz="1400" b="1" i="1" dirty="0" err="1" smtClean="0">
                <a:solidFill>
                  <a:srgbClr val="003366"/>
                </a:solidFill>
                <a:latin typeface="Calibri" panose="020F0502020204030204" pitchFamily="34" charset="0"/>
                <a:cs typeface="Calibri" panose="020F0502020204030204" pitchFamily="34" charset="0"/>
              </a:rPr>
              <a:t>Sviluppo</a:t>
            </a:r>
            <a:r>
              <a:rPr lang="en-US" altLang="it-IT" sz="1400" b="1" i="1" dirty="0" smtClean="0">
                <a:solidFill>
                  <a:srgbClr val="003366"/>
                </a:solidFill>
                <a:latin typeface="Calibri" panose="020F0502020204030204" pitchFamily="34" charset="0"/>
                <a:cs typeface="Calibri" panose="020F0502020204030204" pitchFamily="34" charset="0"/>
              </a:rPr>
              <a:t> </a:t>
            </a:r>
            <a:r>
              <a:rPr lang="en-US" altLang="it-IT" sz="1400" b="1" i="1" dirty="0" err="1" smtClean="0">
                <a:solidFill>
                  <a:srgbClr val="003366"/>
                </a:solidFill>
                <a:latin typeface="Calibri" panose="020F0502020204030204" pitchFamily="34" charset="0"/>
                <a:cs typeface="Calibri" panose="020F0502020204030204" pitchFamily="34" charset="0"/>
              </a:rPr>
              <a:t>Sostenibile</a:t>
            </a:r>
            <a:r>
              <a:rPr lang="en-US" altLang="it-IT" sz="1400" b="1" i="1" dirty="0" smtClean="0">
                <a:solidFill>
                  <a:srgbClr val="003366"/>
                </a:solidFill>
                <a:latin typeface="Calibri" panose="020F0502020204030204" pitchFamily="34" charset="0"/>
                <a:cs typeface="Calibri" panose="020F0502020204030204" pitchFamily="34" charset="0"/>
              </a:rPr>
              <a:t> (</a:t>
            </a:r>
            <a:r>
              <a:rPr lang="en-US" altLang="it-IT" sz="1400" b="1" i="1" dirty="0" err="1" smtClean="0">
                <a:solidFill>
                  <a:srgbClr val="003366"/>
                </a:solidFill>
                <a:latin typeface="Calibri" panose="020F0502020204030204" pitchFamily="34" charset="0"/>
                <a:cs typeface="Calibri" panose="020F0502020204030204" pitchFamily="34" charset="0"/>
              </a:rPr>
              <a:t>ASviS</a:t>
            </a:r>
            <a:r>
              <a:rPr lang="en-US" altLang="it-IT" sz="1400" b="1" i="1" dirty="0" smtClean="0">
                <a:solidFill>
                  <a:srgbClr val="003366"/>
                </a:solidFill>
                <a:latin typeface="Calibri" panose="020F0502020204030204" pitchFamily="34" charset="0"/>
                <a:cs typeface="Calibri" panose="020F0502020204030204" pitchFamily="34" charset="0"/>
              </a:rPr>
              <a:t>)</a:t>
            </a:r>
            <a:r>
              <a:rPr lang="en-US" altLang="it-IT" sz="1400" b="1" dirty="0" smtClean="0">
                <a:solidFill>
                  <a:srgbClr val="003366"/>
                </a:solidFill>
                <a:latin typeface="Calibri" panose="020F0502020204030204" pitchFamily="34" charset="0"/>
                <a:cs typeface="Calibri" panose="020F0502020204030204" pitchFamily="34" charset="0"/>
              </a:rPr>
              <a:t> </a:t>
            </a:r>
            <a:br>
              <a:rPr lang="en-US" altLang="it-IT" sz="1400" b="1" dirty="0" smtClean="0">
                <a:solidFill>
                  <a:srgbClr val="003366"/>
                </a:solidFill>
                <a:latin typeface="Calibri" panose="020F0502020204030204" pitchFamily="34" charset="0"/>
                <a:cs typeface="Calibri" panose="020F0502020204030204" pitchFamily="34" charset="0"/>
              </a:rPr>
            </a:br>
            <a:r>
              <a:rPr lang="en-US" altLang="it-IT" sz="1400" dirty="0" smtClean="0">
                <a:solidFill>
                  <a:schemeClr val="accent2">
                    <a:lumMod val="60000"/>
                    <a:lumOff val="40000"/>
                  </a:schemeClr>
                </a:solidFill>
                <a:latin typeface="Calibri" panose="020F0502020204030204" pitchFamily="34" charset="0"/>
                <a:cs typeface="Calibri" panose="020F0502020204030204" pitchFamily="34" charset="0"/>
                <a:hlinkClick r:id="rId2"/>
              </a:rPr>
              <a:t>www.asvis.it</a:t>
            </a:r>
            <a:r>
              <a:rPr lang="en-US" altLang="it-IT" sz="1600" dirty="0" smtClean="0">
                <a:solidFill>
                  <a:srgbClr val="003366"/>
                </a:solidFill>
                <a:latin typeface="Calibri" panose="020F0502020204030204" pitchFamily="34" charset="0"/>
                <a:cs typeface="Calibri" panose="020F0502020204030204" pitchFamily="34" charset="0"/>
              </a:rPr>
              <a:t> </a:t>
            </a:r>
            <a:r>
              <a:rPr lang="it-IT" altLang="it-IT" dirty="0" smtClean="0">
                <a:latin typeface="Calibri" panose="020F0502020204030204" pitchFamily="34" charset="0"/>
                <a:cs typeface="Calibri" panose="020F0502020204030204" pitchFamily="34" charset="0"/>
              </a:rPr>
              <a:t/>
            </a:r>
            <a:br>
              <a:rPr lang="it-IT" altLang="it-IT" dirty="0" smtClean="0">
                <a:latin typeface="Calibri" panose="020F0502020204030204" pitchFamily="34" charset="0"/>
                <a:cs typeface="Calibri" panose="020F0502020204030204" pitchFamily="34" charset="0"/>
              </a:rPr>
            </a:b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123728" y="22364"/>
            <a:ext cx="72362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800" b="1" dirty="0" smtClean="0">
                <a:solidFill>
                  <a:srgbClr val="D81826"/>
                </a:solidFill>
                <a:latin typeface="Trebuchet MS" panose="020B0603020202020204" pitchFamily="34" charset="0"/>
              </a:rPr>
              <a:t>Cambiamenti strutturali nel </a:t>
            </a:r>
            <a:r>
              <a:rPr lang="it-IT" altLang="it-IT" sz="2800" b="1" dirty="0" err="1" smtClean="0">
                <a:solidFill>
                  <a:srgbClr val="D81826"/>
                </a:solidFill>
                <a:latin typeface="Trebuchet MS" panose="020B0603020202020204" pitchFamily="34" charset="0"/>
              </a:rPr>
              <a:t>mkt</a:t>
            </a:r>
            <a:r>
              <a:rPr lang="it-IT" altLang="it-IT" sz="2800" b="1" dirty="0" smtClean="0">
                <a:solidFill>
                  <a:srgbClr val="D81826"/>
                </a:solidFill>
                <a:latin typeface="Trebuchet MS" panose="020B0603020202020204" pitchFamily="34" charset="0"/>
              </a:rPr>
              <a:t> del lavoro </a:t>
            </a:r>
            <a:endParaRPr lang="it-IT" altLang="it-IT" sz="2800" b="1" dirty="0">
              <a:solidFill>
                <a:srgbClr val="D81826"/>
              </a:solidFill>
              <a:latin typeface="Trebuchet MS" panose="020B0603020202020204" pitchFamily="34" charset="0"/>
            </a:endParaRPr>
          </a:p>
        </p:txBody>
      </p:sp>
      <p:pic>
        <p:nvPicPr>
          <p:cNvPr id="2" name="Immagine 1"/>
          <p:cNvPicPr>
            <a:picLocks noChangeAspect="1"/>
          </p:cNvPicPr>
          <p:nvPr/>
        </p:nvPicPr>
        <p:blipFill rotWithShape="1">
          <a:blip r:embed="rId2"/>
          <a:srcRect l="41628" t="8057" r="18760" b="31517"/>
          <a:stretch/>
        </p:blipFill>
        <p:spPr>
          <a:xfrm>
            <a:off x="2339752" y="2226352"/>
            <a:ext cx="4248472" cy="3240360"/>
          </a:xfrm>
          <a:prstGeom prst="rect">
            <a:avLst/>
          </a:prstGeom>
        </p:spPr>
      </p:pic>
      <p:sp>
        <p:nvSpPr>
          <p:cNvPr id="6" name="Rettangolo 5"/>
          <p:cNvSpPr/>
          <p:nvPr/>
        </p:nvSpPr>
        <p:spPr>
          <a:xfrm>
            <a:off x="1619672" y="1857020"/>
            <a:ext cx="6212661" cy="369332"/>
          </a:xfrm>
          <a:prstGeom prst="rect">
            <a:avLst/>
          </a:prstGeom>
        </p:spPr>
        <p:txBody>
          <a:bodyPr wrap="square">
            <a:spAutoFit/>
          </a:bodyPr>
          <a:lstStyle/>
          <a:p>
            <a:r>
              <a:rPr lang="it-IT" sz="1800" b="1" dirty="0" smtClean="0">
                <a:latin typeface="Calibri" panose="020F0502020204030204" pitchFamily="34" charset="0"/>
                <a:cs typeface="Calibri" panose="020F0502020204030204" pitchFamily="34" charset="0"/>
              </a:rPr>
              <a:t>I movimenti della Curva di </a:t>
            </a:r>
            <a:r>
              <a:rPr lang="it-IT" sz="1800" b="1" dirty="0" err="1" smtClean="0">
                <a:latin typeface="Calibri" panose="020F0502020204030204" pitchFamily="34" charset="0"/>
                <a:cs typeface="Calibri" panose="020F0502020204030204" pitchFamily="34" charset="0"/>
              </a:rPr>
              <a:t>Beveridge</a:t>
            </a:r>
            <a:r>
              <a:rPr lang="it-IT" sz="1800" b="1" dirty="0" smtClean="0">
                <a:latin typeface="Calibri" panose="020F0502020204030204" pitchFamily="34" charset="0"/>
                <a:cs typeface="Calibri" panose="020F0502020204030204" pitchFamily="34" charset="0"/>
              </a:rPr>
              <a:t> nell’Area Euro</a:t>
            </a:r>
            <a:endParaRPr lang="it-IT" sz="1400" dirty="0">
              <a:latin typeface="Calibri" panose="020F0502020204030204" pitchFamily="34" charset="0"/>
              <a:cs typeface="Calibri" panose="020F0502020204030204" pitchFamily="34" charset="0"/>
            </a:endParaRPr>
          </a:p>
        </p:txBody>
      </p:sp>
      <p:sp>
        <p:nvSpPr>
          <p:cNvPr id="8" name="CasellaDiTesto 7"/>
          <p:cNvSpPr txBox="1"/>
          <p:nvPr/>
        </p:nvSpPr>
        <p:spPr>
          <a:xfrm>
            <a:off x="2339752" y="5445224"/>
            <a:ext cx="4248472" cy="461665"/>
          </a:xfrm>
          <a:prstGeom prst="rect">
            <a:avLst/>
          </a:prstGeom>
          <a:noFill/>
        </p:spPr>
        <p:txBody>
          <a:bodyPr wrap="square" rtlCol="0">
            <a:spAutoFit/>
          </a:bodyPr>
          <a:lstStyle/>
          <a:p>
            <a:r>
              <a:rPr lang="it-IT" sz="1200" dirty="0" smtClean="0">
                <a:solidFill>
                  <a:schemeClr val="bg1">
                    <a:lumMod val="75000"/>
                  </a:schemeClr>
                </a:solidFill>
                <a:latin typeface="Calibri" panose="020F0502020204030204" pitchFamily="34" charset="0"/>
                <a:cs typeface="Calibri" panose="020F0502020204030204" pitchFamily="34" charset="0"/>
              </a:rPr>
              <a:t>Fonte: </a:t>
            </a:r>
            <a:r>
              <a:rPr lang="it-IT" sz="1200" dirty="0" err="1" smtClean="0">
                <a:solidFill>
                  <a:schemeClr val="bg1">
                    <a:lumMod val="75000"/>
                  </a:schemeClr>
                </a:solidFill>
                <a:latin typeface="Calibri" panose="020F0502020204030204" pitchFamily="34" charset="0"/>
                <a:cs typeface="Calibri" panose="020F0502020204030204" pitchFamily="34" charset="0"/>
              </a:rPr>
              <a:t>Eurostat</a:t>
            </a:r>
            <a:r>
              <a:rPr lang="it-IT" sz="1200" dirty="0" smtClean="0">
                <a:solidFill>
                  <a:schemeClr val="bg1">
                    <a:lumMod val="75000"/>
                  </a:schemeClr>
                </a:solidFill>
                <a:latin typeface="Calibri" panose="020F0502020204030204" pitchFamily="34" charset="0"/>
                <a:cs typeface="Calibri" panose="020F0502020204030204" pitchFamily="34" charset="0"/>
              </a:rPr>
              <a:t>.</a:t>
            </a:r>
          </a:p>
          <a:p>
            <a:r>
              <a:rPr lang="it-IT" sz="1200" dirty="0" smtClean="0">
                <a:solidFill>
                  <a:schemeClr val="bg1">
                    <a:lumMod val="75000"/>
                  </a:schemeClr>
                </a:solidFill>
                <a:latin typeface="Calibri" panose="020F0502020204030204" pitchFamily="34" charset="0"/>
                <a:cs typeface="Calibri" panose="020F0502020204030204" pitchFamily="34" charset="0"/>
              </a:rPr>
              <a:t>Nota Asse X: tasso di disoccupazione (%); Asse Y: </a:t>
            </a:r>
            <a:r>
              <a:rPr lang="it-IT" sz="1200" dirty="0" err="1" smtClean="0">
                <a:solidFill>
                  <a:schemeClr val="bg1">
                    <a:lumMod val="75000"/>
                  </a:schemeClr>
                </a:solidFill>
                <a:latin typeface="Calibri" panose="020F0502020204030204" pitchFamily="34" charset="0"/>
                <a:cs typeface="Calibri" panose="020F0502020204030204" pitchFamily="34" charset="0"/>
              </a:rPr>
              <a:t>vacancy</a:t>
            </a:r>
            <a:r>
              <a:rPr lang="it-IT" sz="1200" dirty="0" smtClean="0">
                <a:solidFill>
                  <a:schemeClr val="bg1">
                    <a:lumMod val="75000"/>
                  </a:schemeClr>
                </a:solidFill>
                <a:latin typeface="Calibri" panose="020F0502020204030204" pitchFamily="34" charset="0"/>
                <a:cs typeface="Calibri" panose="020F0502020204030204" pitchFamily="34" charset="0"/>
              </a:rPr>
              <a:t> rate (%) </a:t>
            </a:r>
            <a:endParaRPr lang="it-IT" sz="1200" dirty="0">
              <a:solidFill>
                <a:schemeClr val="bg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1220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5730"/>
          <a:stretch/>
        </p:blipFill>
        <p:spPr>
          <a:xfrm>
            <a:off x="971600" y="2492896"/>
            <a:ext cx="7164288" cy="3553847"/>
          </a:xfrm>
          <a:prstGeom prst="rect">
            <a:avLst/>
          </a:prstGeom>
        </p:spPr>
      </p:pic>
      <p:sp>
        <p:nvSpPr>
          <p:cNvPr id="6" name="Rettangolo 5"/>
          <p:cNvSpPr/>
          <p:nvPr/>
        </p:nvSpPr>
        <p:spPr>
          <a:xfrm>
            <a:off x="1001229" y="1908121"/>
            <a:ext cx="6212661" cy="584775"/>
          </a:xfrm>
          <a:prstGeom prst="rect">
            <a:avLst/>
          </a:prstGeom>
        </p:spPr>
        <p:txBody>
          <a:bodyPr wrap="square">
            <a:spAutoFit/>
          </a:bodyPr>
          <a:lstStyle/>
          <a:p>
            <a:r>
              <a:rPr lang="it-IT" sz="1800" b="1" dirty="0" smtClean="0">
                <a:latin typeface="Calibri" panose="020F0502020204030204" pitchFamily="34" charset="0"/>
                <a:cs typeface="Calibri" panose="020F0502020204030204" pitchFamily="34" charset="0"/>
              </a:rPr>
              <a:t>Le professioni richieste in Italia per grandi gruppi professionali. </a:t>
            </a:r>
            <a:r>
              <a:rPr lang="it-IT" sz="1400" dirty="0" smtClean="0">
                <a:latin typeface="Calibri" panose="020F0502020204030204" pitchFamily="34" charset="0"/>
                <a:cs typeface="Calibri" panose="020F0502020204030204" pitchFamily="34" charset="0"/>
              </a:rPr>
              <a:t>(Anno 2016, valori assoluti e %))</a:t>
            </a:r>
            <a:endParaRPr lang="it-IT" sz="1400" dirty="0">
              <a:latin typeface="Calibri" panose="020F0502020204030204" pitchFamily="34" charset="0"/>
              <a:cs typeface="Calibri" panose="020F0502020204030204" pitchFamily="34" charset="0"/>
            </a:endParaRPr>
          </a:p>
        </p:txBody>
      </p:sp>
      <p:sp>
        <p:nvSpPr>
          <p:cNvPr id="7" name="TextBox 1"/>
          <p:cNvSpPr txBox="1">
            <a:spLocks noChangeArrowheads="1"/>
          </p:cNvSpPr>
          <p:nvPr/>
        </p:nvSpPr>
        <p:spPr bwMode="auto">
          <a:xfrm>
            <a:off x="2123728" y="22364"/>
            <a:ext cx="72362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800" b="1" dirty="0" smtClean="0">
                <a:solidFill>
                  <a:srgbClr val="D81826"/>
                </a:solidFill>
                <a:latin typeface="Trebuchet MS" panose="020B0603020202020204" pitchFamily="34" charset="0"/>
              </a:rPr>
              <a:t>Cambiamenti strutturali nel </a:t>
            </a:r>
            <a:r>
              <a:rPr lang="it-IT" altLang="it-IT" sz="2800" b="1" dirty="0" err="1" smtClean="0">
                <a:solidFill>
                  <a:srgbClr val="D81826"/>
                </a:solidFill>
                <a:latin typeface="Trebuchet MS" panose="020B0603020202020204" pitchFamily="34" charset="0"/>
              </a:rPr>
              <a:t>mkt</a:t>
            </a:r>
            <a:r>
              <a:rPr lang="it-IT" altLang="it-IT" sz="2800" b="1" dirty="0" smtClean="0">
                <a:solidFill>
                  <a:srgbClr val="D81826"/>
                </a:solidFill>
                <a:latin typeface="Trebuchet MS" panose="020B0603020202020204" pitchFamily="34" charset="0"/>
              </a:rPr>
              <a:t> del lavoro </a:t>
            </a:r>
            <a:endParaRPr lang="it-IT" altLang="it-IT" sz="2800" b="1" dirty="0">
              <a:solidFill>
                <a:srgbClr val="D81826"/>
              </a:solidFill>
              <a:latin typeface="Trebuchet MS" panose="020B0603020202020204" pitchFamily="34" charset="0"/>
            </a:endParaRPr>
          </a:p>
        </p:txBody>
      </p:sp>
    </p:spTree>
    <p:extLst>
      <p:ext uri="{BB962C8B-B14F-4D97-AF65-F5344CB8AC3E}">
        <p14:creationId xmlns:p14="http://schemas.microsoft.com/office/powerpoint/2010/main" val="1867518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195736" y="260648"/>
            <a:ext cx="684076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800" b="1" dirty="0" smtClean="0">
                <a:solidFill>
                  <a:srgbClr val="D81826"/>
                </a:solidFill>
                <a:latin typeface="Trebuchet MS" panose="020B0603020202020204" pitchFamily="34" charset="0"/>
              </a:rPr>
              <a:t> Mentre si cercano risposte eterodosse</a:t>
            </a:r>
            <a:endParaRPr lang="it-IT" altLang="it-IT" sz="2800" b="1" dirty="0">
              <a:solidFill>
                <a:srgbClr val="D81826"/>
              </a:solidFill>
              <a:latin typeface="Trebuchet MS" panose="020B0603020202020204" pitchFamily="34" charset="0"/>
            </a:endParaRPr>
          </a:p>
        </p:txBody>
      </p:sp>
      <p:grpSp>
        <p:nvGrpSpPr>
          <p:cNvPr id="12" name="Gruppo 11"/>
          <p:cNvGrpSpPr/>
          <p:nvPr/>
        </p:nvGrpSpPr>
        <p:grpSpPr>
          <a:xfrm>
            <a:off x="1331640" y="2060848"/>
            <a:ext cx="2825151" cy="3914639"/>
            <a:chOff x="971635" y="2060848"/>
            <a:chExt cx="2825151" cy="3914639"/>
          </a:xfrm>
        </p:grpSpPr>
        <p:grpSp>
          <p:nvGrpSpPr>
            <p:cNvPr id="11" name="Gruppo 10"/>
            <p:cNvGrpSpPr/>
            <p:nvPr/>
          </p:nvGrpSpPr>
          <p:grpSpPr>
            <a:xfrm>
              <a:off x="1034060" y="4246211"/>
              <a:ext cx="2700300" cy="1729276"/>
              <a:chOff x="1034060" y="4246211"/>
              <a:chExt cx="2700300" cy="1729276"/>
            </a:xfrm>
          </p:grpSpPr>
          <p:pic>
            <p:nvPicPr>
              <p:cNvPr id="9" name="Picture 69" descr="Ausriss-gross"/>
              <p:cNvPicPr>
                <a:picLocks noChangeArrowheads="1"/>
              </p:cNvPicPr>
              <p:nvPr/>
            </p:nvPicPr>
            <p:blipFill>
              <a:blip r:embed="rId2">
                <a:extLst>
                  <a:ext uri="{BEBA8EAE-BF5A-486C-A8C5-ECC9F3942E4B}">
                    <a14:imgProps xmlns:a14="http://schemas.microsoft.com/office/drawing/2010/main">
                      <a14:imgLayer r:embed="rId3">
                        <a14:imgEffect>
                          <a14:backgroundRemoval t="0" b="100000" l="0" r="100000">
                            <a14:backgroundMark x1="6173" y1="2353" x2="12875" y2="2824"/>
                            <a14:backgroundMark x1="17460" y1="2353" x2="17460" y2="2353"/>
                            <a14:backgroundMark x1="22928" y1="2118" x2="22928" y2="2118"/>
                            <a14:backgroundMark x1="28748" y1="1647" x2="28748" y2="1647"/>
                            <a14:backgroundMark x1="35979" y1="1647" x2="35979" y2="1647"/>
                            <a14:backgroundMark x1="40741" y1="1412" x2="40741" y2="1412"/>
                            <a14:backgroundMark x1="42857" y1="1412" x2="42857" y2="1412"/>
                            <a14:backgroundMark x1="705" y1="2118" x2="705" y2="2118"/>
                            <a14:backgroundMark x1="1235" y1="9176" x2="1235" y2="9176"/>
                            <a14:backgroundMark x1="882" y1="13412" x2="882" y2="13412"/>
                            <a14:backgroundMark x1="353" y1="16941" x2="1235" y2="89412"/>
                            <a14:backgroundMark x1="1235" y1="95529" x2="1235" y2="95529"/>
                            <a14:backgroundMark x1="59612" y1="2118" x2="75661" y2="235"/>
                            <a14:backgroundMark x1="78660" y1="2118" x2="99295" y2="941"/>
                            <a14:backgroundMark x1="99471" y1="5176" x2="99471" y2="5176"/>
                            <a14:backgroundMark x1="57848" y1="98588" x2="57848" y2="98588"/>
                            <a14:backgroundMark x1="41623" y1="98588" x2="41623" y2="98588"/>
                            <a14:backgroundMark x1="20459" y1="98588" x2="20459" y2="98588"/>
                          </a14:backgroundRemoval>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gray">
              <a:xfrm>
                <a:off x="1034060" y="4246211"/>
                <a:ext cx="2700300" cy="1729276"/>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1105814" y="4310630"/>
                <a:ext cx="2556792" cy="1600438"/>
              </a:xfrm>
              <a:prstGeom prst="rect">
                <a:avLst/>
              </a:prstGeom>
            </p:spPr>
            <p:txBody>
              <a:bodyPr wrap="square">
                <a:spAutoFit/>
              </a:bodyPr>
              <a:lstStyle/>
              <a:p>
                <a:r>
                  <a:rPr lang="it-IT" sz="1400" i="1" dirty="0" smtClean="0">
                    <a:solidFill>
                      <a:srgbClr val="003366"/>
                    </a:solidFill>
                    <a:latin typeface="Calibri" panose="020F0502020204030204" pitchFamily="34" charset="0"/>
                    <a:cs typeface="Calibri" panose="020F0502020204030204" pitchFamily="34" charset="0"/>
                  </a:rPr>
                  <a:t>«</a:t>
                </a:r>
                <a:r>
                  <a:rPr lang="it-IT" sz="1400" i="1" dirty="0">
                    <a:solidFill>
                      <a:srgbClr val="003366"/>
                    </a:solidFill>
                    <a:latin typeface="Calibri" panose="020F0502020204030204" pitchFamily="34" charset="0"/>
                    <a:cs typeface="Calibri" panose="020F0502020204030204" pitchFamily="34" charset="0"/>
                  </a:rPr>
                  <a:t>Oggi se un essere umano guadagna 50 mila dollari all’anno, lavorando in una fabbrica, deve pagare le imposte. Se un robot svolge gli stessi compiti, dovrebbe essere tassato allo stesso livello</a:t>
                </a:r>
                <a:r>
                  <a:rPr lang="it-IT" sz="1400" i="1" dirty="0" smtClean="0">
                    <a:solidFill>
                      <a:srgbClr val="003366"/>
                    </a:solidFill>
                    <a:latin typeface="Calibri" panose="020F0502020204030204" pitchFamily="34" charset="0"/>
                    <a:cs typeface="Calibri" panose="020F0502020204030204" pitchFamily="34" charset="0"/>
                  </a:rPr>
                  <a:t>»</a:t>
                </a:r>
                <a:endParaRPr lang="it-IT" sz="1400" i="1" dirty="0">
                  <a:solidFill>
                    <a:srgbClr val="003366"/>
                  </a:solidFill>
                  <a:latin typeface="Calibri" panose="020F0502020204030204" pitchFamily="34" charset="0"/>
                  <a:cs typeface="Calibri" panose="020F0502020204030204" pitchFamily="34" charset="0"/>
                </a:endParaRPr>
              </a:p>
            </p:txBody>
          </p:sp>
        </p:grpSp>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35" y="2060848"/>
              <a:ext cx="2825151" cy="2096233"/>
            </a:xfrm>
            <a:prstGeom prst="rect">
              <a:avLst/>
            </a:prstGeom>
          </p:spPr>
        </p:pic>
      </p:grpSp>
      <p:grpSp>
        <p:nvGrpSpPr>
          <p:cNvPr id="13" name="Gruppo 12"/>
          <p:cNvGrpSpPr/>
          <p:nvPr/>
        </p:nvGrpSpPr>
        <p:grpSpPr>
          <a:xfrm>
            <a:off x="5004048" y="2060848"/>
            <a:ext cx="2874192" cy="3914639"/>
            <a:chOff x="5190196" y="2060848"/>
            <a:chExt cx="2874192" cy="3914639"/>
          </a:xfrm>
        </p:grpSpPr>
        <p:grpSp>
          <p:nvGrpSpPr>
            <p:cNvPr id="8" name="Gruppo 7"/>
            <p:cNvGrpSpPr/>
            <p:nvPr/>
          </p:nvGrpSpPr>
          <p:grpSpPr>
            <a:xfrm>
              <a:off x="5277142" y="4246211"/>
              <a:ext cx="2700300" cy="1729276"/>
              <a:chOff x="5190196" y="4246211"/>
              <a:chExt cx="2700300" cy="1729276"/>
            </a:xfrm>
          </p:grpSpPr>
          <p:pic>
            <p:nvPicPr>
              <p:cNvPr id="10" name="Picture 69" descr="Ausriss-gross"/>
              <p:cNvPicPr>
                <a:picLocks noChangeArrowheads="1"/>
              </p:cNvPicPr>
              <p:nvPr/>
            </p:nvPicPr>
            <p:blipFill>
              <a:blip r:embed="rId2">
                <a:extLst>
                  <a:ext uri="{BEBA8EAE-BF5A-486C-A8C5-ECC9F3942E4B}">
                    <a14:imgProps xmlns:a14="http://schemas.microsoft.com/office/drawing/2010/main">
                      <a14:imgLayer r:embed="rId3">
                        <a14:imgEffect>
                          <a14:backgroundRemoval t="0" b="100000" l="0" r="100000">
                            <a14:backgroundMark x1="6173" y1="2353" x2="12875" y2="2824"/>
                            <a14:backgroundMark x1="17460" y1="2353" x2="17460" y2="2353"/>
                            <a14:backgroundMark x1="22928" y1="2118" x2="22928" y2="2118"/>
                            <a14:backgroundMark x1="28748" y1="1647" x2="28748" y2="1647"/>
                            <a14:backgroundMark x1="35979" y1="1647" x2="35979" y2="1647"/>
                            <a14:backgroundMark x1="40741" y1="1412" x2="40741" y2="1412"/>
                            <a14:backgroundMark x1="42857" y1="1412" x2="42857" y2="1412"/>
                            <a14:backgroundMark x1="705" y1="2118" x2="705" y2="2118"/>
                            <a14:backgroundMark x1="1235" y1="9176" x2="1235" y2="9176"/>
                            <a14:backgroundMark x1="882" y1="13412" x2="882" y2="13412"/>
                            <a14:backgroundMark x1="353" y1="16941" x2="1235" y2="89412"/>
                            <a14:backgroundMark x1="1235" y1="95529" x2="1235" y2="95529"/>
                            <a14:backgroundMark x1="59612" y1="2118" x2="75661" y2="235"/>
                            <a14:backgroundMark x1="78660" y1="2118" x2="99295" y2="941"/>
                            <a14:backgroundMark x1="99471" y1="5176" x2="99471" y2="5176"/>
                            <a14:backgroundMark x1="57848" y1="98588" x2="57848" y2="98588"/>
                            <a14:backgroundMark x1="41623" y1="98588" x2="41623" y2="98588"/>
                            <a14:backgroundMark x1="20459" y1="98588" x2="20459" y2="98588"/>
                          </a14:backgroundRemoval>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gray">
              <a:xfrm>
                <a:off x="5190196" y="4246211"/>
                <a:ext cx="2700300" cy="1729276"/>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5262204" y="4418352"/>
                <a:ext cx="2556284" cy="1384995"/>
              </a:xfrm>
              <a:prstGeom prst="rect">
                <a:avLst/>
              </a:prstGeom>
            </p:spPr>
            <p:txBody>
              <a:bodyPr wrap="square">
                <a:spAutoFit/>
              </a:bodyPr>
              <a:lstStyle/>
              <a:p>
                <a:r>
                  <a:rPr lang="en-US" sz="1400" i="1" dirty="0" smtClean="0">
                    <a:solidFill>
                      <a:srgbClr val="003366"/>
                    </a:solidFill>
                    <a:latin typeface="Calibri" panose="020F0502020204030204" pitchFamily="34" charset="0"/>
                    <a:cs typeface="Calibri" panose="020F0502020204030204" pitchFamily="34" charset="0"/>
                  </a:rPr>
                  <a:t>“There’s </a:t>
                </a:r>
                <a:r>
                  <a:rPr lang="en-US" sz="1400" i="1" dirty="0">
                    <a:solidFill>
                      <a:srgbClr val="003366"/>
                    </a:solidFill>
                    <a:latin typeface="Calibri" panose="020F0502020204030204" pitchFamily="34" charset="0"/>
                    <a:cs typeface="Calibri" panose="020F0502020204030204" pitchFamily="34" charset="0"/>
                  </a:rPr>
                  <a:t>a pretty good chance we end up with a universal basic income, or something like that, due to automation. I'm not sure what else one would do. That’s what I think would happen</a:t>
                </a:r>
                <a:r>
                  <a:rPr lang="en-US" sz="1400" i="1" dirty="0" smtClean="0">
                    <a:solidFill>
                      <a:srgbClr val="003366"/>
                    </a:solidFill>
                    <a:latin typeface="Calibri" panose="020F0502020204030204" pitchFamily="34" charset="0"/>
                    <a:cs typeface="Calibri" panose="020F0502020204030204" pitchFamily="34" charset="0"/>
                  </a:rPr>
                  <a:t>.”</a:t>
                </a:r>
                <a:endParaRPr lang="it-IT" sz="1400" i="1" dirty="0">
                  <a:solidFill>
                    <a:srgbClr val="003366"/>
                  </a:solidFill>
                  <a:latin typeface="Calibri" panose="020F0502020204030204" pitchFamily="34" charset="0"/>
                  <a:cs typeface="Calibri" panose="020F0502020204030204" pitchFamily="34" charset="0"/>
                </a:endParaRPr>
              </a:p>
            </p:txBody>
          </p:sp>
        </p:grpSp>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0196" y="2060848"/>
              <a:ext cx="2874192" cy="2096233"/>
            </a:xfrm>
            <a:prstGeom prst="rect">
              <a:avLst/>
            </a:prstGeom>
          </p:spPr>
        </p:pic>
      </p:grpSp>
    </p:spTree>
    <p:extLst>
      <p:ext uri="{BB962C8B-B14F-4D97-AF65-F5344CB8AC3E}">
        <p14:creationId xmlns:p14="http://schemas.microsoft.com/office/powerpoint/2010/main" val="1456244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2195512" y="332656"/>
            <a:ext cx="61209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800" b="1" dirty="0" smtClean="0">
                <a:solidFill>
                  <a:srgbClr val="D81826"/>
                </a:solidFill>
                <a:latin typeface="Trebuchet MS" panose="020B0603020202020204" pitchFamily="34" charset="0"/>
              </a:rPr>
              <a:t>Complessità nella complessità</a:t>
            </a:r>
            <a:endParaRPr lang="it-IT" altLang="it-IT" sz="2800" b="1" dirty="0">
              <a:solidFill>
                <a:srgbClr val="D81826"/>
              </a:solidFill>
              <a:latin typeface="Trebuchet MS" panose="020B0603020202020204" pitchFamily="34" charset="0"/>
            </a:endParaRPr>
          </a:p>
        </p:txBody>
      </p:sp>
      <p:pic>
        <p:nvPicPr>
          <p:cNvPr id="717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844675"/>
            <a:ext cx="7775575"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373933" y="1797893"/>
            <a:ext cx="8932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defRPr/>
            </a:pPr>
            <a:r>
              <a:rPr lang="it-IT" altLang="it-IT" sz="2000" dirty="0">
                <a:solidFill>
                  <a:srgbClr val="003366"/>
                </a:solidFill>
                <a:latin typeface="Calibri" panose="020F0502020204030204" pitchFamily="34" charset="0"/>
                <a:ea typeface="Trebuchet MS" charset="0"/>
                <a:cs typeface="Calibri" panose="020F0502020204030204" pitchFamily="34" charset="0"/>
              </a:rPr>
              <a:t>L’Agenda Globale delle Nazioni Unite e i </a:t>
            </a:r>
            <a:r>
              <a:rPr lang="en-US" altLang="it-IT" sz="2000" i="1" dirty="0" smtClean="0">
                <a:solidFill>
                  <a:srgbClr val="003366"/>
                </a:solidFill>
                <a:latin typeface="Calibri" panose="020F0502020204030204" pitchFamily="34" charset="0"/>
                <a:ea typeface="Trebuchet MS" charset="0"/>
                <a:cs typeface="Calibri" panose="020F0502020204030204" pitchFamily="34" charset="0"/>
              </a:rPr>
              <a:t>Sustainable Development Goals </a:t>
            </a:r>
            <a:r>
              <a:rPr lang="it-IT" altLang="it-IT" sz="2000" dirty="0" smtClean="0">
                <a:solidFill>
                  <a:srgbClr val="003366"/>
                </a:solidFill>
                <a:latin typeface="Calibri" panose="020F0502020204030204" pitchFamily="34" charset="0"/>
                <a:ea typeface="Trebuchet MS" charset="0"/>
                <a:cs typeface="Calibri" panose="020F0502020204030204" pitchFamily="34" charset="0"/>
              </a:rPr>
              <a:t>(</a:t>
            </a:r>
            <a:r>
              <a:rPr lang="it-IT" altLang="it-IT" sz="2000" dirty="0" err="1">
                <a:solidFill>
                  <a:srgbClr val="003366"/>
                </a:solidFill>
                <a:latin typeface="Calibri" panose="020F0502020204030204" pitchFamily="34" charset="0"/>
                <a:ea typeface="Trebuchet MS" charset="0"/>
                <a:cs typeface="Calibri" panose="020F0502020204030204" pitchFamily="34" charset="0"/>
              </a:rPr>
              <a:t>SDGs</a:t>
            </a:r>
            <a:r>
              <a:rPr lang="it-IT" altLang="it-IT" sz="2000" dirty="0" smtClean="0">
                <a:solidFill>
                  <a:srgbClr val="003366"/>
                </a:solidFill>
                <a:latin typeface="Calibri" panose="020F0502020204030204" pitchFamily="34" charset="0"/>
                <a:ea typeface="Trebuchet MS" charset="0"/>
                <a:cs typeface="Calibri" panose="020F0502020204030204" pitchFamily="34" charset="0"/>
              </a:rPr>
              <a:t>)</a:t>
            </a:r>
          </a:p>
          <a:p>
            <a:pPr>
              <a:spcBef>
                <a:spcPct val="0"/>
              </a:spcBef>
              <a:buFontTx/>
              <a:buNone/>
              <a:defRPr/>
            </a:pPr>
            <a:endParaRPr lang="it-IT" altLang="it-IT" sz="2000" dirty="0">
              <a:solidFill>
                <a:srgbClr val="003366"/>
              </a:solidFill>
              <a:latin typeface="Calibri" panose="020F0502020204030204" pitchFamily="34" charset="0"/>
              <a:ea typeface="Trebuchet MS" charset="0"/>
              <a:cs typeface="Calibri" panose="020F0502020204030204" pitchFamily="34" charset="0"/>
            </a:endParaRPr>
          </a:p>
        </p:txBody>
      </p:sp>
      <p:pic>
        <p:nvPicPr>
          <p:cNvPr id="81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105" y="2238426"/>
            <a:ext cx="6142283" cy="340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1"/>
          <p:cNvSpPr txBox="1">
            <a:spLocks noChangeArrowheads="1"/>
          </p:cNvSpPr>
          <p:nvPr/>
        </p:nvSpPr>
        <p:spPr bwMode="auto">
          <a:xfrm>
            <a:off x="2051050" y="260350"/>
            <a:ext cx="7273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800" b="1">
                <a:solidFill>
                  <a:srgbClr val="D81826"/>
                </a:solidFill>
                <a:latin typeface="Trebuchet MS" panose="020B0603020202020204" pitchFamily="34" charset="0"/>
              </a:rPr>
              <a:t>L’Agenda 2030 per lo sviluppo sostenibile</a:t>
            </a:r>
          </a:p>
        </p:txBody>
      </p:sp>
      <p:sp>
        <p:nvSpPr>
          <p:cNvPr id="6" name="TextBox 1"/>
          <p:cNvSpPr txBox="1">
            <a:spLocks noChangeArrowheads="1"/>
          </p:cNvSpPr>
          <p:nvPr/>
        </p:nvSpPr>
        <p:spPr bwMode="auto">
          <a:xfrm>
            <a:off x="6628341" y="2480702"/>
            <a:ext cx="263196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000" b="1" dirty="0" smtClean="0">
                <a:solidFill>
                  <a:srgbClr val="003366"/>
                </a:solidFill>
                <a:latin typeface="Calibri" panose="020F0502020204030204" pitchFamily="34" charset="0"/>
                <a:cs typeface="Calibri" panose="020F0502020204030204" pitchFamily="34" charset="0"/>
              </a:rPr>
              <a:t>Tre </a:t>
            </a:r>
            <a:r>
              <a:rPr lang="it-IT" altLang="it-IT" sz="2000" b="1" dirty="0">
                <a:solidFill>
                  <a:srgbClr val="003366"/>
                </a:solidFill>
                <a:latin typeface="Calibri" panose="020F0502020204030204" pitchFamily="34" charset="0"/>
                <a:cs typeface="Calibri" panose="020F0502020204030204" pitchFamily="34" charset="0"/>
              </a:rPr>
              <a:t>principi: </a:t>
            </a:r>
          </a:p>
          <a:p>
            <a:pPr>
              <a:spcBef>
                <a:spcPct val="0"/>
              </a:spcBef>
            </a:pPr>
            <a:r>
              <a:rPr lang="it-IT" altLang="it-IT" sz="2000" dirty="0">
                <a:solidFill>
                  <a:srgbClr val="003366"/>
                </a:solidFill>
                <a:latin typeface="Calibri" panose="020F0502020204030204" pitchFamily="34" charset="0"/>
                <a:cs typeface="Calibri" panose="020F0502020204030204" pitchFamily="34" charset="0"/>
              </a:rPr>
              <a:t> Integrazione</a:t>
            </a:r>
          </a:p>
          <a:p>
            <a:pPr>
              <a:spcBef>
                <a:spcPct val="0"/>
              </a:spcBef>
            </a:pPr>
            <a:r>
              <a:rPr lang="it-IT" altLang="it-IT" sz="2000" dirty="0">
                <a:solidFill>
                  <a:srgbClr val="003366"/>
                </a:solidFill>
                <a:latin typeface="Calibri" panose="020F0502020204030204" pitchFamily="34" charset="0"/>
                <a:cs typeface="Calibri" panose="020F0502020204030204" pitchFamily="34" charset="0"/>
              </a:rPr>
              <a:t> Universalità</a:t>
            </a:r>
          </a:p>
          <a:p>
            <a:pPr>
              <a:spcBef>
                <a:spcPct val="0"/>
              </a:spcBef>
            </a:pPr>
            <a:r>
              <a:rPr lang="it-IT" altLang="it-IT" sz="2000" dirty="0">
                <a:solidFill>
                  <a:srgbClr val="003366"/>
                </a:solidFill>
                <a:latin typeface="Calibri" panose="020F0502020204030204" pitchFamily="34" charset="0"/>
                <a:cs typeface="Calibri" panose="020F0502020204030204" pitchFamily="34" charset="0"/>
              </a:rPr>
              <a:t> Partecipazione</a:t>
            </a:r>
          </a:p>
        </p:txBody>
      </p:sp>
      <p:sp>
        <p:nvSpPr>
          <p:cNvPr id="7" name="TextBox 1"/>
          <p:cNvSpPr txBox="1">
            <a:spLocks noChangeArrowheads="1"/>
          </p:cNvSpPr>
          <p:nvPr/>
        </p:nvSpPr>
        <p:spPr bwMode="auto">
          <a:xfrm>
            <a:off x="6628341" y="3683615"/>
            <a:ext cx="2722148"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it-IT" altLang="it-IT" sz="500" dirty="0">
              <a:solidFill>
                <a:srgbClr val="D81826"/>
              </a:solidFill>
              <a:latin typeface="Trebuchet MS" panose="020B0603020202020204" pitchFamily="34" charset="0"/>
            </a:endParaRPr>
          </a:p>
          <a:p>
            <a:pPr>
              <a:spcBef>
                <a:spcPct val="0"/>
              </a:spcBef>
              <a:buFontTx/>
              <a:buNone/>
            </a:pPr>
            <a:r>
              <a:rPr lang="it-IT" altLang="it-IT" sz="2000" b="1" dirty="0" smtClean="0">
                <a:solidFill>
                  <a:srgbClr val="003366"/>
                </a:solidFill>
                <a:latin typeface="Calibri" panose="020F0502020204030204" pitchFamily="34" charset="0"/>
                <a:cs typeface="Calibri" panose="020F0502020204030204" pitchFamily="34" charset="0"/>
              </a:rPr>
              <a:t>Quattro pilastri</a:t>
            </a:r>
            <a:r>
              <a:rPr lang="it-IT" altLang="it-IT" sz="2000" dirty="0" smtClean="0">
                <a:solidFill>
                  <a:srgbClr val="003366"/>
                </a:solidFill>
                <a:latin typeface="Calibri" panose="020F0502020204030204" pitchFamily="34" charset="0"/>
                <a:cs typeface="Calibri" panose="020F0502020204030204" pitchFamily="34" charset="0"/>
              </a:rPr>
              <a:t>: </a:t>
            </a:r>
            <a:endParaRPr lang="it-IT" altLang="it-IT" sz="2000" dirty="0">
              <a:solidFill>
                <a:srgbClr val="003366"/>
              </a:solidFill>
              <a:latin typeface="Calibri" panose="020F0502020204030204" pitchFamily="34" charset="0"/>
              <a:cs typeface="Calibri" panose="020F0502020204030204" pitchFamily="34" charset="0"/>
            </a:endParaRPr>
          </a:p>
          <a:p>
            <a:pPr>
              <a:spcBef>
                <a:spcPct val="0"/>
              </a:spcBef>
            </a:pPr>
            <a:r>
              <a:rPr lang="it-IT" altLang="it-IT" sz="2000" dirty="0">
                <a:solidFill>
                  <a:srgbClr val="003366"/>
                </a:solidFill>
                <a:latin typeface="Calibri" panose="020F0502020204030204" pitchFamily="34" charset="0"/>
                <a:cs typeface="Calibri" panose="020F0502020204030204" pitchFamily="34" charset="0"/>
              </a:rPr>
              <a:t> </a:t>
            </a:r>
            <a:r>
              <a:rPr lang="it-IT" altLang="it-IT" sz="2000" dirty="0" smtClean="0">
                <a:solidFill>
                  <a:srgbClr val="003366"/>
                </a:solidFill>
                <a:latin typeface="Calibri" panose="020F0502020204030204" pitchFamily="34" charset="0"/>
                <a:cs typeface="Calibri" panose="020F0502020204030204" pitchFamily="34" charset="0"/>
              </a:rPr>
              <a:t>Economia</a:t>
            </a:r>
            <a:endParaRPr lang="it-IT" altLang="it-IT" sz="2000" dirty="0">
              <a:solidFill>
                <a:srgbClr val="003366"/>
              </a:solidFill>
              <a:latin typeface="Calibri" panose="020F0502020204030204" pitchFamily="34" charset="0"/>
              <a:cs typeface="Calibri" panose="020F0502020204030204" pitchFamily="34" charset="0"/>
            </a:endParaRPr>
          </a:p>
          <a:p>
            <a:pPr>
              <a:spcBef>
                <a:spcPct val="0"/>
              </a:spcBef>
            </a:pPr>
            <a:r>
              <a:rPr lang="it-IT" altLang="it-IT" sz="2000" dirty="0">
                <a:solidFill>
                  <a:srgbClr val="003366"/>
                </a:solidFill>
                <a:latin typeface="Calibri" panose="020F0502020204030204" pitchFamily="34" charset="0"/>
                <a:cs typeface="Calibri" panose="020F0502020204030204" pitchFamily="34" charset="0"/>
              </a:rPr>
              <a:t> </a:t>
            </a:r>
            <a:r>
              <a:rPr lang="it-IT" altLang="it-IT" sz="2000" dirty="0" smtClean="0">
                <a:solidFill>
                  <a:srgbClr val="003366"/>
                </a:solidFill>
                <a:latin typeface="Calibri" panose="020F0502020204030204" pitchFamily="34" charset="0"/>
                <a:cs typeface="Calibri" panose="020F0502020204030204" pitchFamily="34" charset="0"/>
              </a:rPr>
              <a:t>Società</a:t>
            </a:r>
            <a:endParaRPr lang="it-IT" altLang="it-IT" sz="2000" dirty="0">
              <a:solidFill>
                <a:srgbClr val="003366"/>
              </a:solidFill>
              <a:latin typeface="Calibri" panose="020F0502020204030204" pitchFamily="34" charset="0"/>
              <a:cs typeface="Calibri" panose="020F0502020204030204" pitchFamily="34" charset="0"/>
            </a:endParaRPr>
          </a:p>
          <a:p>
            <a:pPr>
              <a:spcBef>
                <a:spcPct val="0"/>
              </a:spcBef>
            </a:pPr>
            <a:r>
              <a:rPr lang="it-IT" altLang="it-IT" sz="2000" dirty="0">
                <a:solidFill>
                  <a:srgbClr val="003366"/>
                </a:solidFill>
                <a:latin typeface="Calibri" panose="020F0502020204030204" pitchFamily="34" charset="0"/>
                <a:cs typeface="Calibri" panose="020F0502020204030204" pitchFamily="34" charset="0"/>
              </a:rPr>
              <a:t> </a:t>
            </a:r>
            <a:r>
              <a:rPr lang="it-IT" altLang="it-IT" sz="2000" dirty="0" smtClean="0">
                <a:solidFill>
                  <a:srgbClr val="003366"/>
                </a:solidFill>
                <a:latin typeface="Calibri" panose="020F0502020204030204" pitchFamily="34" charset="0"/>
                <a:cs typeface="Calibri" panose="020F0502020204030204" pitchFamily="34" charset="0"/>
              </a:rPr>
              <a:t>Ambiente</a:t>
            </a:r>
          </a:p>
          <a:p>
            <a:pPr>
              <a:spcBef>
                <a:spcPct val="0"/>
              </a:spcBef>
            </a:pPr>
            <a:r>
              <a:rPr lang="it-IT" altLang="it-IT" sz="2000" dirty="0" smtClean="0">
                <a:solidFill>
                  <a:srgbClr val="003366"/>
                </a:solidFill>
                <a:latin typeface="Calibri" panose="020F0502020204030204" pitchFamily="34" charset="0"/>
                <a:cs typeface="Calibri" panose="020F0502020204030204" pitchFamily="34" charset="0"/>
              </a:rPr>
              <a:t>Istituzioni</a:t>
            </a:r>
            <a:endParaRPr lang="it-IT" altLang="it-IT" sz="2000" dirty="0">
              <a:solidFill>
                <a:srgbClr val="003366"/>
              </a:solidFill>
              <a:latin typeface="Calibri" panose="020F0502020204030204" pitchFamily="34" charset="0"/>
              <a:cs typeface="Calibri" panose="020F0502020204030204" pitchFamily="34" charset="0"/>
            </a:endParaRPr>
          </a:p>
        </p:txBody>
      </p:sp>
      <p:sp>
        <p:nvSpPr>
          <p:cNvPr id="2" name="Rettangolo 1"/>
          <p:cNvSpPr/>
          <p:nvPr/>
        </p:nvSpPr>
        <p:spPr>
          <a:xfrm>
            <a:off x="593106" y="5618858"/>
            <a:ext cx="8493842" cy="461665"/>
          </a:xfrm>
          <a:prstGeom prst="rect">
            <a:avLst/>
          </a:prstGeom>
        </p:spPr>
        <p:txBody>
          <a:bodyPr wrap="square">
            <a:spAutoFit/>
          </a:bodyPr>
          <a:lstStyle/>
          <a:p>
            <a:pPr marL="342900" indent="-342900" algn="ctr">
              <a:defRPr/>
            </a:pPr>
            <a:r>
              <a:rPr lang="it-IT" altLang="it-IT" dirty="0" smtClean="0">
                <a:solidFill>
                  <a:srgbClr val="D81826"/>
                </a:solidFill>
                <a:latin typeface="Calibri" panose="020F0502020204030204" pitchFamily="34" charset="0"/>
                <a:ea typeface="Trebuchet MS" charset="0"/>
                <a:cs typeface="Calibri" panose="020F0502020204030204" pitchFamily="34" charset="0"/>
              </a:rPr>
              <a:t>L’Agenda si articola in </a:t>
            </a:r>
            <a:r>
              <a:rPr lang="it-IT" altLang="it-IT" b="1" dirty="0" smtClean="0">
                <a:solidFill>
                  <a:srgbClr val="D81826"/>
                </a:solidFill>
                <a:latin typeface="Calibri" panose="020F0502020204030204" pitchFamily="34" charset="0"/>
                <a:ea typeface="Trebuchet MS" charset="0"/>
                <a:cs typeface="Calibri" panose="020F0502020204030204" pitchFamily="34" charset="0"/>
              </a:rPr>
              <a:t>17 obiettivi, 169 target, 240</a:t>
            </a:r>
            <a:r>
              <a:rPr lang="it-IT" altLang="it-IT" b="1" dirty="0">
                <a:solidFill>
                  <a:srgbClr val="D81826"/>
                </a:solidFill>
                <a:latin typeface="Calibri" panose="020F0502020204030204" pitchFamily="34" charset="0"/>
                <a:ea typeface="Trebuchet MS" charset="0"/>
                <a:cs typeface="Calibri" panose="020F0502020204030204" pitchFamily="34" charset="0"/>
              </a:rPr>
              <a:t>+ indicatori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
          <p:cNvSpPr>
            <a:spLocks noChangeArrowheads="1"/>
          </p:cNvSpPr>
          <p:nvPr/>
        </p:nvSpPr>
        <p:spPr bwMode="auto">
          <a:xfrm>
            <a:off x="2051720" y="188640"/>
            <a:ext cx="684476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it-IT" altLang="ja-JP" sz="2800" b="1" dirty="0" smtClean="0">
                <a:solidFill>
                  <a:srgbClr val="C00000"/>
                </a:solidFill>
              </a:rPr>
              <a:t>Goal 8: Occupazione e Crescita</a:t>
            </a:r>
            <a:endParaRPr lang="en-GB" altLang="it-IT" sz="2800" b="1" dirty="0">
              <a:solidFill>
                <a:srgbClr val="CC0000"/>
              </a:solidFill>
              <a:latin typeface="Calibri" panose="020F0502020204030204" pitchFamily="34" charset="0"/>
            </a:endParaRPr>
          </a:p>
        </p:txBody>
      </p:sp>
      <p:pic>
        <p:nvPicPr>
          <p:cNvPr id="3" name="Immagine 2"/>
          <p:cNvPicPr>
            <a:picLocks noChangeAspect="1"/>
          </p:cNvPicPr>
          <p:nvPr/>
        </p:nvPicPr>
        <p:blipFill rotWithShape="1">
          <a:blip r:embed="rId2"/>
          <a:srcRect l="3745" t="21188" r="3909" b="3839"/>
          <a:stretch/>
        </p:blipFill>
        <p:spPr>
          <a:xfrm>
            <a:off x="251520" y="2276872"/>
            <a:ext cx="5328592" cy="3312368"/>
          </a:xfrm>
          <a:prstGeom prst="rect">
            <a:avLst/>
          </a:prstGeom>
        </p:spPr>
      </p:pic>
      <p:pic>
        <p:nvPicPr>
          <p:cNvPr id="4" name="Immagine 3"/>
          <p:cNvPicPr>
            <a:picLocks noChangeAspect="1"/>
          </p:cNvPicPr>
          <p:nvPr/>
        </p:nvPicPr>
        <p:blipFill rotWithShape="1">
          <a:blip r:embed="rId3"/>
          <a:srcRect l="51291" t="7631" r="6338" b="55362"/>
          <a:stretch/>
        </p:blipFill>
        <p:spPr>
          <a:xfrm>
            <a:off x="5800142" y="4620914"/>
            <a:ext cx="2736304" cy="1008112"/>
          </a:xfrm>
          <a:prstGeom prst="rect">
            <a:avLst/>
          </a:prstGeom>
        </p:spPr>
      </p:pic>
      <p:pic>
        <p:nvPicPr>
          <p:cNvPr id="5" name="Immagine 4"/>
          <p:cNvPicPr>
            <a:picLocks noChangeAspect="1"/>
          </p:cNvPicPr>
          <p:nvPr/>
        </p:nvPicPr>
        <p:blipFill>
          <a:blip r:embed="rId4"/>
          <a:stretch>
            <a:fillRect/>
          </a:stretch>
        </p:blipFill>
        <p:spPr>
          <a:xfrm>
            <a:off x="251520" y="1581735"/>
            <a:ext cx="656084" cy="695137"/>
          </a:xfrm>
          <a:prstGeom prst="rect">
            <a:avLst/>
          </a:prstGeom>
        </p:spPr>
      </p:pic>
      <p:pic>
        <p:nvPicPr>
          <p:cNvPr id="8" name="Immagine 7"/>
          <p:cNvPicPr>
            <a:picLocks noChangeAspect="1"/>
          </p:cNvPicPr>
          <p:nvPr/>
        </p:nvPicPr>
        <p:blipFill rotWithShape="1">
          <a:blip r:embed="rId3"/>
          <a:srcRect l="3345" t="7707" r="53169" b="7707"/>
          <a:stretch/>
        </p:blipFill>
        <p:spPr>
          <a:xfrm>
            <a:off x="5800142" y="2316657"/>
            <a:ext cx="2808312" cy="230425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
          <p:cNvSpPr>
            <a:spLocks noChangeArrowheads="1"/>
          </p:cNvSpPr>
          <p:nvPr/>
        </p:nvSpPr>
        <p:spPr bwMode="auto">
          <a:xfrm>
            <a:off x="2051720" y="188640"/>
            <a:ext cx="684476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it-IT" altLang="ja-JP" sz="2800" b="1" dirty="0" smtClean="0">
                <a:solidFill>
                  <a:srgbClr val="C00000"/>
                </a:solidFill>
              </a:rPr>
              <a:t>Goal 8: Il Posizionamento dell’Italia</a:t>
            </a:r>
            <a:endParaRPr lang="en-GB" altLang="it-IT" sz="2800" b="1" dirty="0">
              <a:solidFill>
                <a:srgbClr val="CC0000"/>
              </a:solidFill>
              <a:latin typeface="Calibri" panose="020F0502020204030204" pitchFamily="34" charset="0"/>
            </a:endParaRPr>
          </a:p>
        </p:txBody>
      </p:sp>
      <p:sp>
        <p:nvSpPr>
          <p:cNvPr id="7" name="Rectangle 3"/>
          <p:cNvSpPr txBox="1">
            <a:spLocks noChangeArrowheads="1"/>
          </p:cNvSpPr>
          <p:nvPr/>
        </p:nvSpPr>
        <p:spPr bwMode="auto">
          <a:xfrm>
            <a:off x="4258331" y="2155687"/>
            <a:ext cx="4769386"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it-IT" sz="1400" b="1" dirty="0" err="1" smtClean="0">
                <a:solidFill>
                  <a:srgbClr val="003366"/>
                </a:solidFill>
                <a:latin typeface="Calibri" panose="020F0502020204030204" pitchFamily="34" charset="0"/>
                <a:cs typeface="Calibri" panose="020F0502020204030204" pitchFamily="34" charset="0"/>
              </a:rPr>
              <a:t>Pil</a:t>
            </a:r>
            <a:r>
              <a:rPr lang="it-IT" sz="1400" b="1" dirty="0" smtClean="0">
                <a:solidFill>
                  <a:srgbClr val="003366"/>
                </a:solidFill>
                <a:latin typeface="Calibri" panose="020F0502020204030204" pitchFamily="34" charset="0"/>
                <a:cs typeface="Calibri" panose="020F0502020204030204" pitchFamily="34" charset="0"/>
              </a:rPr>
              <a:t> pro-capite </a:t>
            </a:r>
            <a:r>
              <a:rPr lang="it-IT" sz="1400" i="1" dirty="0" smtClean="0">
                <a:solidFill>
                  <a:srgbClr val="003366"/>
                </a:solidFill>
                <a:latin typeface="Calibri" panose="020F0502020204030204" pitchFamily="34" charset="0"/>
                <a:cs typeface="Calibri" panose="020F0502020204030204" pitchFamily="34" charset="0"/>
              </a:rPr>
              <a:t>(valori concatenati a prezzi costanti, 2010=100)</a:t>
            </a:r>
            <a:endParaRPr lang="it-IT" altLang="it-IT" sz="1400" dirty="0" smtClean="0">
              <a:solidFill>
                <a:srgbClr val="003366"/>
              </a:solidFill>
              <a:latin typeface="Calibri" panose="020F0502020204030204" pitchFamily="34" charset="0"/>
              <a:cs typeface="Calibri" panose="020F0502020204030204" pitchFamily="34" charset="0"/>
            </a:endParaRPr>
          </a:p>
          <a:p>
            <a:pPr marL="0" indent="0" algn="ctr" eaLnBrk="1" hangingPunct="1">
              <a:buFontTx/>
              <a:buNone/>
            </a:pPr>
            <a:endParaRPr lang="it-IT" altLang="it-IT" sz="1400" dirty="0" smtClean="0">
              <a:solidFill>
                <a:srgbClr val="003366"/>
              </a:solidFill>
              <a:latin typeface="Calibri" panose="020F0502020204030204" pitchFamily="34" charset="0"/>
              <a:cs typeface="Calibri" panose="020F0502020204030204" pitchFamily="34" charset="0"/>
            </a:endParaRPr>
          </a:p>
        </p:txBody>
      </p:sp>
      <p:sp>
        <p:nvSpPr>
          <p:cNvPr id="2" name="Rettangolo 1"/>
          <p:cNvSpPr/>
          <p:nvPr/>
        </p:nvSpPr>
        <p:spPr>
          <a:xfrm>
            <a:off x="467544" y="2852936"/>
            <a:ext cx="2736304" cy="1323439"/>
          </a:xfrm>
          <a:prstGeom prst="rect">
            <a:avLst/>
          </a:prstGeom>
        </p:spPr>
        <p:txBody>
          <a:bodyPr wrap="square">
            <a:spAutoFit/>
          </a:bodyPr>
          <a:lstStyle/>
          <a:p>
            <a:pPr marL="0" indent="0">
              <a:buNone/>
            </a:pPr>
            <a:r>
              <a:rPr lang="it-IT" altLang="it-IT" sz="2000" b="1" spc="-150" dirty="0">
                <a:solidFill>
                  <a:srgbClr val="388294"/>
                </a:solidFill>
                <a:latin typeface="Calibri" panose="020F0502020204030204" pitchFamily="34" charset="0"/>
                <a:ea typeface="Verdana" pitchFamily="34" charset="0"/>
                <a:cs typeface="Calibri" panose="020F0502020204030204" pitchFamily="34" charset="0"/>
              </a:rPr>
              <a:t>Target 8.1 - </a:t>
            </a:r>
            <a:r>
              <a:rPr lang="it-IT" sz="2000" spc="-150" dirty="0">
                <a:solidFill>
                  <a:srgbClr val="003366"/>
                </a:solidFill>
                <a:latin typeface="Calibri" panose="020F0502020204030204" pitchFamily="34" charset="0"/>
                <a:ea typeface="Verdana" pitchFamily="34" charset="0"/>
                <a:cs typeface="Calibri" panose="020F0502020204030204" pitchFamily="34" charset="0"/>
              </a:rPr>
              <a:t>Sostenere la crescita economica pro-capite a seconda delle circostanze nazionali</a:t>
            </a:r>
          </a:p>
        </p:txBody>
      </p:sp>
      <p:pic>
        <p:nvPicPr>
          <p:cNvPr id="6" name="Immagine 5"/>
          <p:cNvPicPr>
            <a:picLocks noChangeAspect="1"/>
          </p:cNvPicPr>
          <p:nvPr/>
        </p:nvPicPr>
        <p:blipFill>
          <a:blip r:embed="rId2"/>
          <a:stretch>
            <a:fillRect/>
          </a:stretch>
        </p:blipFill>
        <p:spPr>
          <a:xfrm>
            <a:off x="4267110" y="2443719"/>
            <a:ext cx="4566338" cy="2926003"/>
          </a:xfrm>
          <a:prstGeom prst="rect">
            <a:avLst/>
          </a:prstGeom>
        </p:spPr>
      </p:pic>
      <p:pic>
        <p:nvPicPr>
          <p:cNvPr id="11" name="Immagine 10"/>
          <p:cNvPicPr>
            <a:picLocks noChangeAspect="1"/>
          </p:cNvPicPr>
          <p:nvPr/>
        </p:nvPicPr>
        <p:blipFill>
          <a:blip r:embed="rId3"/>
          <a:stretch>
            <a:fillRect/>
          </a:stretch>
        </p:blipFill>
        <p:spPr>
          <a:xfrm>
            <a:off x="5724128" y="3871110"/>
            <a:ext cx="1593863" cy="610530"/>
          </a:xfrm>
          <a:prstGeom prst="rect">
            <a:avLst/>
          </a:prstGeom>
        </p:spPr>
      </p:pic>
      <p:sp>
        <p:nvSpPr>
          <p:cNvPr id="17" name="Freccia a destra 16"/>
          <p:cNvSpPr/>
          <p:nvPr/>
        </p:nvSpPr>
        <p:spPr bwMode="auto">
          <a:xfrm>
            <a:off x="3615806" y="3347206"/>
            <a:ext cx="648072" cy="288032"/>
          </a:xfrm>
          <a:prstGeom prst="rightArrow">
            <a:avLst/>
          </a:prstGeom>
          <a:solidFill>
            <a:srgbClr val="0033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22" name="CasellaDiTesto 21"/>
          <p:cNvSpPr txBox="1"/>
          <p:nvPr/>
        </p:nvSpPr>
        <p:spPr>
          <a:xfrm>
            <a:off x="4263878" y="5290970"/>
            <a:ext cx="4052538" cy="276999"/>
          </a:xfrm>
          <a:prstGeom prst="rect">
            <a:avLst/>
          </a:prstGeom>
          <a:noFill/>
        </p:spPr>
        <p:txBody>
          <a:bodyPr wrap="square" rtlCol="0">
            <a:spAutoFit/>
          </a:bodyPr>
          <a:lstStyle/>
          <a:p>
            <a:r>
              <a:rPr lang="it-IT" sz="1200" dirty="0" smtClean="0">
                <a:solidFill>
                  <a:schemeClr val="bg1">
                    <a:lumMod val="75000"/>
                  </a:schemeClr>
                </a:solidFill>
                <a:latin typeface="Calibri" panose="020F0502020204030204" pitchFamily="34" charset="0"/>
                <a:cs typeface="Calibri" panose="020F0502020204030204" pitchFamily="34" charset="0"/>
              </a:rPr>
              <a:t>Fonte: Elaborazioni su dati ISTAT ed </a:t>
            </a:r>
            <a:r>
              <a:rPr lang="it-IT" sz="1200" dirty="0" err="1" smtClean="0">
                <a:solidFill>
                  <a:schemeClr val="bg1">
                    <a:lumMod val="75000"/>
                  </a:schemeClr>
                </a:solidFill>
                <a:latin typeface="Calibri" panose="020F0502020204030204" pitchFamily="34" charset="0"/>
                <a:cs typeface="Calibri" panose="020F0502020204030204" pitchFamily="34" charset="0"/>
              </a:rPr>
              <a:t>Eurostat</a:t>
            </a:r>
            <a:endParaRPr lang="it-IT" sz="1200" dirty="0">
              <a:solidFill>
                <a:schemeClr val="bg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936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
          <p:cNvSpPr>
            <a:spLocks noChangeArrowheads="1"/>
          </p:cNvSpPr>
          <p:nvPr/>
        </p:nvSpPr>
        <p:spPr bwMode="auto">
          <a:xfrm>
            <a:off x="2051720" y="188640"/>
            <a:ext cx="684476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it-IT" altLang="ja-JP" sz="2800" b="1" dirty="0" smtClean="0">
                <a:solidFill>
                  <a:srgbClr val="C00000"/>
                </a:solidFill>
              </a:rPr>
              <a:t>Goal 8: Il Posizionamento dell’Italia</a:t>
            </a:r>
            <a:endParaRPr lang="en-GB" altLang="it-IT" sz="2800" b="1" dirty="0">
              <a:solidFill>
                <a:srgbClr val="CC0000"/>
              </a:solidFill>
              <a:latin typeface="Calibri" panose="020F0502020204030204" pitchFamily="34" charset="0"/>
            </a:endParaRPr>
          </a:p>
        </p:txBody>
      </p:sp>
      <p:sp>
        <p:nvSpPr>
          <p:cNvPr id="7" name="Rectangle 3"/>
          <p:cNvSpPr txBox="1">
            <a:spLocks noChangeArrowheads="1"/>
          </p:cNvSpPr>
          <p:nvPr/>
        </p:nvSpPr>
        <p:spPr bwMode="auto">
          <a:xfrm>
            <a:off x="4273192" y="1628800"/>
            <a:ext cx="446231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it-IT" sz="1400" b="1" dirty="0" smtClean="0">
                <a:solidFill>
                  <a:srgbClr val="003366"/>
                </a:solidFill>
                <a:latin typeface="Calibri" panose="020F0502020204030204" pitchFamily="34" charset="0"/>
                <a:cs typeface="Calibri" panose="020F0502020204030204" pitchFamily="34" charset="0"/>
              </a:rPr>
              <a:t>Tasso di disoccupazione e </a:t>
            </a:r>
            <a:r>
              <a:rPr lang="it-IT" sz="1400" b="1" i="1" dirty="0" smtClean="0">
                <a:solidFill>
                  <a:srgbClr val="003366"/>
                </a:solidFill>
                <a:latin typeface="Calibri" panose="020F0502020204030204" pitchFamily="34" charset="0"/>
                <a:cs typeface="Calibri" panose="020F0502020204030204" pitchFamily="34" charset="0"/>
              </a:rPr>
              <a:t>Gender-</a:t>
            </a:r>
            <a:r>
              <a:rPr lang="it-IT" sz="1400" b="1" i="1" dirty="0" err="1" smtClean="0">
                <a:solidFill>
                  <a:srgbClr val="003366"/>
                </a:solidFill>
                <a:latin typeface="Calibri" panose="020F0502020204030204" pitchFamily="34" charset="0"/>
                <a:cs typeface="Calibri" panose="020F0502020204030204" pitchFamily="34" charset="0"/>
              </a:rPr>
              <a:t>Pay</a:t>
            </a:r>
            <a:r>
              <a:rPr lang="it-IT" sz="1400" b="1" i="1" dirty="0" smtClean="0">
                <a:solidFill>
                  <a:srgbClr val="003366"/>
                </a:solidFill>
                <a:latin typeface="Calibri" panose="020F0502020204030204" pitchFamily="34" charset="0"/>
                <a:cs typeface="Calibri" panose="020F0502020204030204" pitchFamily="34" charset="0"/>
              </a:rPr>
              <a:t>-Gap</a:t>
            </a:r>
            <a:r>
              <a:rPr lang="it-IT" sz="1400" b="1" dirty="0" smtClean="0">
                <a:solidFill>
                  <a:srgbClr val="003366"/>
                </a:solidFill>
                <a:latin typeface="Calibri" panose="020F0502020204030204" pitchFamily="34" charset="0"/>
                <a:cs typeface="Calibri" panose="020F0502020204030204" pitchFamily="34" charset="0"/>
              </a:rPr>
              <a:t> in Italia </a:t>
            </a:r>
            <a:r>
              <a:rPr lang="it-IT" sz="1400" i="1" dirty="0" smtClean="0">
                <a:solidFill>
                  <a:srgbClr val="003366"/>
                </a:solidFill>
                <a:latin typeface="Calibri" panose="020F0502020204030204" pitchFamily="34" charset="0"/>
                <a:cs typeface="Calibri" panose="020F0502020204030204" pitchFamily="34" charset="0"/>
              </a:rPr>
              <a:t>(%)</a:t>
            </a:r>
            <a:endParaRPr lang="it-IT" altLang="it-IT" sz="1400" dirty="0" smtClean="0">
              <a:solidFill>
                <a:srgbClr val="003366"/>
              </a:solidFill>
              <a:latin typeface="Calibri" panose="020F0502020204030204" pitchFamily="34" charset="0"/>
              <a:cs typeface="Calibri" panose="020F0502020204030204" pitchFamily="34" charset="0"/>
            </a:endParaRPr>
          </a:p>
          <a:p>
            <a:pPr marL="0" indent="0" algn="ctr" eaLnBrk="1" hangingPunct="1">
              <a:buFontTx/>
              <a:buNone/>
            </a:pPr>
            <a:endParaRPr lang="it-IT" altLang="it-IT" sz="2100" dirty="0" smtClean="0">
              <a:solidFill>
                <a:srgbClr val="003366"/>
              </a:solidFill>
              <a:latin typeface="Trebuchet MS" panose="020B0603020202020204" pitchFamily="34" charset="0"/>
            </a:endParaRPr>
          </a:p>
        </p:txBody>
      </p:sp>
      <p:sp>
        <p:nvSpPr>
          <p:cNvPr id="15" name="Rettangolo 14"/>
          <p:cNvSpPr/>
          <p:nvPr/>
        </p:nvSpPr>
        <p:spPr>
          <a:xfrm>
            <a:off x="181180" y="2336614"/>
            <a:ext cx="3352790" cy="2554545"/>
          </a:xfrm>
          <a:prstGeom prst="rect">
            <a:avLst/>
          </a:prstGeom>
        </p:spPr>
        <p:txBody>
          <a:bodyPr wrap="square">
            <a:spAutoFit/>
          </a:bodyPr>
          <a:lstStyle/>
          <a:p>
            <a:pPr marL="0" indent="0">
              <a:buNone/>
            </a:pPr>
            <a:r>
              <a:rPr lang="it-IT" altLang="it-IT" sz="2000" b="1" spc="-150" dirty="0">
                <a:solidFill>
                  <a:srgbClr val="388294"/>
                </a:solidFill>
                <a:latin typeface="Calibri" panose="020F0502020204030204" pitchFamily="34" charset="0"/>
                <a:ea typeface="Verdana" pitchFamily="34" charset="0"/>
                <a:cs typeface="Calibri" panose="020F0502020204030204" pitchFamily="34" charset="0"/>
              </a:rPr>
              <a:t>Target </a:t>
            </a:r>
            <a:r>
              <a:rPr lang="it-IT" altLang="it-IT" sz="2000" b="1" spc="-150" dirty="0" smtClean="0">
                <a:solidFill>
                  <a:srgbClr val="388294"/>
                </a:solidFill>
                <a:latin typeface="Calibri" panose="020F0502020204030204" pitchFamily="34" charset="0"/>
                <a:ea typeface="Verdana" pitchFamily="34" charset="0"/>
                <a:cs typeface="Calibri" panose="020F0502020204030204" pitchFamily="34" charset="0"/>
              </a:rPr>
              <a:t>8.5 </a:t>
            </a:r>
            <a:r>
              <a:rPr lang="it-IT" altLang="it-IT" sz="2000" b="1" spc="-150" dirty="0">
                <a:solidFill>
                  <a:srgbClr val="388294"/>
                </a:solidFill>
                <a:latin typeface="Calibri" panose="020F0502020204030204" pitchFamily="34" charset="0"/>
                <a:ea typeface="Verdana" pitchFamily="34" charset="0"/>
                <a:cs typeface="Calibri" panose="020F0502020204030204" pitchFamily="34" charset="0"/>
              </a:rPr>
              <a:t>- </a:t>
            </a:r>
            <a:r>
              <a:rPr lang="it-IT" sz="2000" dirty="0">
                <a:latin typeface="Calibri" panose="020F0502020204030204" pitchFamily="34" charset="0"/>
                <a:cs typeface="Calibri" panose="020F0502020204030204" pitchFamily="34" charset="0"/>
              </a:rPr>
              <a:t>Raggiungere la piena e produttiva occupazione e un lavoro dignitoso per tutte le donne e gli uomini, anche per i giovani e le persone con disabilità, e la parità di retribuzione per lavoro di pari valore”</a:t>
            </a:r>
            <a:endParaRPr lang="it-IT" sz="2000" b="1" spc="-150" dirty="0">
              <a:solidFill>
                <a:srgbClr val="003366"/>
              </a:solidFill>
              <a:latin typeface="Calibri" panose="020F0502020204030204" pitchFamily="34" charset="0"/>
              <a:ea typeface="Verdana" pitchFamily="34" charset="0"/>
              <a:cs typeface="Calibri" panose="020F0502020204030204" pitchFamily="34" charset="0"/>
            </a:endParaRPr>
          </a:p>
        </p:txBody>
      </p:sp>
      <p:sp>
        <p:nvSpPr>
          <p:cNvPr id="19" name="Freccia a destra 18"/>
          <p:cNvSpPr/>
          <p:nvPr/>
        </p:nvSpPr>
        <p:spPr bwMode="auto">
          <a:xfrm>
            <a:off x="3452636" y="3469871"/>
            <a:ext cx="648072" cy="288032"/>
          </a:xfrm>
          <a:prstGeom prst="rightArrow">
            <a:avLst/>
          </a:prstGeom>
          <a:solidFill>
            <a:srgbClr val="0033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pic>
        <p:nvPicPr>
          <p:cNvPr id="3" name="Immagine 2"/>
          <p:cNvPicPr>
            <a:picLocks noChangeAspect="1"/>
          </p:cNvPicPr>
          <p:nvPr/>
        </p:nvPicPr>
        <p:blipFill>
          <a:blip r:embed="rId2"/>
          <a:stretch>
            <a:fillRect/>
          </a:stretch>
        </p:blipFill>
        <p:spPr>
          <a:xfrm>
            <a:off x="4271371" y="2132856"/>
            <a:ext cx="4464133" cy="2905340"/>
          </a:xfrm>
          <a:prstGeom prst="rect">
            <a:avLst/>
          </a:prstGeom>
        </p:spPr>
      </p:pic>
      <p:sp>
        <p:nvSpPr>
          <p:cNvPr id="14" name="CasellaDiTesto 13"/>
          <p:cNvSpPr txBox="1"/>
          <p:nvPr/>
        </p:nvSpPr>
        <p:spPr>
          <a:xfrm>
            <a:off x="4357644" y="5254220"/>
            <a:ext cx="2520280" cy="276999"/>
          </a:xfrm>
          <a:prstGeom prst="rect">
            <a:avLst/>
          </a:prstGeom>
          <a:noFill/>
        </p:spPr>
        <p:txBody>
          <a:bodyPr wrap="square" rtlCol="0">
            <a:spAutoFit/>
          </a:bodyPr>
          <a:lstStyle/>
          <a:p>
            <a:r>
              <a:rPr lang="it-IT" sz="1200" dirty="0" smtClean="0">
                <a:solidFill>
                  <a:schemeClr val="bg1">
                    <a:lumMod val="75000"/>
                  </a:schemeClr>
                </a:solidFill>
                <a:latin typeface="Calibri" panose="020F0502020204030204" pitchFamily="34" charset="0"/>
                <a:cs typeface="Calibri" panose="020F0502020204030204" pitchFamily="34" charset="0"/>
              </a:rPr>
              <a:t>Fonte: Elaborazioni su dati ISTAT</a:t>
            </a:r>
            <a:endParaRPr lang="it-IT" sz="1200" dirty="0">
              <a:solidFill>
                <a:schemeClr val="bg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9691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
          <p:cNvSpPr>
            <a:spLocks noChangeArrowheads="1"/>
          </p:cNvSpPr>
          <p:nvPr/>
        </p:nvSpPr>
        <p:spPr bwMode="auto">
          <a:xfrm>
            <a:off x="2051720" y="188640"/>
            <a:ext cx="684476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it-IT" altLang="ja-JP" sz="2800" b="1" dirty="0" smtClean="0">
                <a:solidFill>
                  <a:srgbClr val="C00000"/>
                </a:solidFill>
              </a:rPr>
              <a:t>Goal 8: Il Posizionamento dell’Italia</a:t>
            </a:r>
            <a:endParaRPr lang="en-GB" altLang="it-IT" sz="2800" b="1" dirty="0">
              <a:solidFill>
                <a:srgbClr val="CC0000"/>
              </a:solidFill>
              <a:latin typeface="Calibri" panose="020F0502020204030204" pitchFamily="34" charset="0"/>
            </a:endParaRPr>
          </a:p>
        </p:txBody>
      </p:sp>
      <p:sp>
        <p:nvSpPr>
          <p:cNvPr id="15" name="Rettangolo 14"/>
          <p:cNvSpPr/>
          <p:nvPr/>
        </p:nvSpPr>
        <p:spPr>
          <a:xfrm>
            <a:off x="375325" y="2924944"/>
            <a:ext cx="3352790" cy="1323439"/>
          </a:xfrm>
          <a:prstGeom prst="rect">
            <a:avLst/>
          </a:prstGeom>
        </p:spPr>
        <p:txBody>
          <a:bodyPr wrap="square">
            <a:spAutoFit/>
          </a:bodyPr>
          <a:lstStyle/>
          <a:p>
            <a:pPr marL="0" indent="0">
              <a:buNone/>
            </a:pPr>
            <a:r>
              <a:rPr lang="it-IT" altLang="it-IT" sz="1600" b="1" spc="-150" dirty="0">
                <a:solidFill>
                  <a:srgbClr val="388294"/>
                </a:solidFill>
                <a:latin typeface="Calibri" panose="020F0502020204030204" pitchFamily="34" charset="0"/>
                <a:ea typeface="Verdana" pitchFamily="34" charset="0"/>
                <a:cs typeface="Calibri" panose="020F0502020204030204" pitchFamily="34" charset="0"/>
              </a:rPr>
              <a:t>Target </a:t>
            </a:r>
            <a:r>
              <a:rPr lang="it-IT" altLang="it-IT" sz="1600" b="1" spc="-150" dirty="0" smtClean="0">
                <a:solidFill>
                  <a:srgbClr val="388294"/>
                </a:solidFill>
                <a:latin typeface="Calibri" panose="020F0502020204030204" pitchFamily="34" charset="0"/>
                <a:ea typeface="Verdana" pitchFamily="34" charset="0"/>
                <a:cs typeface="Calibri" panose="020F0502020204030204" pitchFamily="34" charset="0"/>
              </a:rPr>
              <a:t>8.6 </a:t>
            </a:r>
            <a:r>
              <a:rPr lang="it-IT" altLang="it-IT" sz="1600" b="1" spc="-150" dirty="0">
                <a:solidFill>
                  <a:srgbClr val="388294"/>
                </a:solidFill>
                <a:latin typeface="Calibri" panose="020F0502020204030204" pitchFamily="34" charset="0"/>
                <a:ea typeface="Verdana" pitchFamily="34" charset="0"/>
                <a:cs typeface="Calibri" panose="020F0502020204030204" pitchFamily="34" charset="0"/>
              </a:rPr>
              <a:t>- </a:t>
            </a:r>
            <a:r>
              <a:rPr lang="it-IT" sz="1600" dirty="0" smtClean="0"/>
              <a:t>Ridurre </a:t>
            </a:r>
            <a:r>
              <a:rPr lang="it-IT" sz="1600" dirty="0"/>
              <a:t>sostanzialmente la percentuale di giovani disoccupati che non seguano un corso di studi o che non seguano corsi di formazione.</a:t>
            </a:r>
            <a:endParaRPr lang="it-IT" sz="1600" b="1" spc="-150" dirty="0">
              <a:solidFill>
                <a:srgbClr val="003366"/>
              </a:solidFill>
              <a:latin typeface="Calibri" panose="020F0502020204030204" pitchFamily="34" charset="0"/>
              <a:ea typeface="Verdana" pitchFamily="34" charset="0"/>
              <a:cs typeface="Calibri" panose="020F0502020204030204" pitchFamily="34" charset="0"/>
            </a:endParaRPr>
          </a:p>
        </p:txBody>
      </p:sp>
      <p:sp>
        <p:nvSpPr>
          <p:cNvPr id="19" name="Freccia a destra 18"/>
          <p:cNvSpPr/>
          <p:nvPr/>
        </p:nvSpPr>
        <p:spPr bwMode="auto">
          <a:xfrm>
            <a:off x="3735720" y="3340816"/>
            <a:ext cx="548248" cy="288032"/>
          </a:xfrm>
          <a:prstGeom prst="rightArrow">
            <a:avLst/>
          </a:prstGeom>
          <a:solidFill>
            <a:srgbClr val="0033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pic>
        <p:nvPicPr>
          <p:cNvPr id="3" name="Immagine 2"/>
          <p:cNvPicPr>
            <a:picLocks noChangeAspect="1"/>
          </p:cNvPicPr>
          <p:nvPr/>
        </p:nvPicPr>
        <p:blipFill>
          <a:blip r:embed="rId2"/>
          <a:stretch>
            <a:fillRect/>
          </a:stretch>
        </p:blipFill>
        <p:spPr>
          <a:xfrm>
            <a:off x="4395040" y="2348880"/>
            <a:ext cx="4578493" cy="2749534"/>
          </a:xfrm>
          <a:prstGeom prst="rect">
            <a:avLst/>
          </a:prstGeom>
        </p:spPr>
      </p:pic>
      <p:sp>
        <p:nvSpPr>
          <p:cNvPr id="14" name="CasellaDiTesto 13"/>
          <p:cNvSpPr txBox="1"/>
          <p:nvPr/>
        </p:nvSpPr>
        <p:spPr>
          <a:xfrm>
            <a:off x="4402089" y="5229200"/>
            <a:ext cx="2520280" cy="276999"/>
          </a:xfrm>
          <a:prstGeom prst="rect">
            <a:avLst/>
          </a:prstGeom>
          <a:noFill/>
        </p:spPr>
        <p:txBody>
          <a:bodyPr wrap="square" rtlCol="0">
            <a:spAutoFit/>
          </a:bodyPr>
          <a:lstStyle/>
          <a:p>
            <a:r>
              <a:rPr lang="it-IT" sz="1200" dirty="0" smtClean="0">
                <a:solidFill>
                  <a:schemeClr val="bg1">
                    <a:lumMod val="75000"/>
                  </a:schemeClr>
                </a:solidFill>
                <a:latin typeface="Calibri" panose="020F0502020204030204" pitchFamily="34" charset="0"/>
                <a:cs typeface="Calibri" panose="020F0502020204030204" pitchFamily="34" charset="0"/>
              </a:rPr>
              <a:t>Fonte: Elaborazioni su dati ISTAT</a:t>
            </a:r>
            <a:endParaRPr lang="it-IT" sz="1200" dirty="0">
              <a:solidFill>
                <a:schemeClr val="bg1">
                  <a:lumMod val="75000"/>
                </a:schemeClr>
              </a:solidFill>
              <a:latin typeface="Calibri" panose="020F0502020204030204" pitchFamily="34" charset="0"/>
              <a:cs typeface="Calibri" panose="020F0502020204030204" pitchFamily="34" charset="0"/>
            </a:endParaRPr>
          </a:p>
        </p:txBody>
      </p:sp>
      <p:sp>
        <p:nvSpPr>
          <p:cNvPr id="16" name="Rectangle 3"/>
          <p:cNvSpPr txBox="1">
            <a:spLocks noChangeArrowheads="1"/>
          </p:cNvSpPr>
          <p:nvPr/>
        </p:nvSpPr>
        <p:spPr bwMode="auto">
          <a:xfrm>
            <a:off x="4351877" y="1772816"/>
            <a:ext cx="4652704"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it-IT" sz="1400" b="1" dirty="0" smtClean="0">
                <a:solidFill>
                  <a:srgbClr val="003366"/>
                </a:solidFill>
                <a:latin typeface="Calibri" panose="020F0502020204030204" pitchFamily="34" charset="0"/>
                <a:cs typeface="Calibri" panose="020F0502020204030204" pitchFamily="34" charset="0"/>
              </a:rPr>
              <a:t>Giovani </a:t>
            </a:r>
            <a:r>
              <a:rPr lang="it-IT" sz="1400" b="1" dirty="0">
                <a:solidFill>
                  <a:srgbClr val="003366"/>
                </a:solidFill>
                <a:latin typeface="Calibri" panose="020F0502020204030204" pitchFamily="34" charset="0"/>
                <a:cs typeface="Calibri" panose="020F0502020204030204" pitchFamily="34" charset="0"/>
              </a:rPr>
              <a:t>che non lavorano e non studiano </a:t>
            </a:r>
            <a:r>
              <a:rPr lang="it-IT" sz="1400" b="1" dirty="0" smtClean="0">
                <a:solidFill>
                  <a:srgbClr val="003366"/>
                </a:solidFill>
                <a:latin typeface="Calibri" panose="020F0502020204030204" pitchFamily="34" charset="0"/>
                <a:cs typeface="Calibri" panose="020F0502020204030204" pitchFamily="34" charset="0"/>
              </a:rPr>
              <a:t>–</a:t>
            </a:r>
            <a:r>
              <a:rPr lang="it-IT" sz="1400" b="1" dirty="0" err="1" smtClean="0">
                <a:solidFill>
                  <a:srgbClr val="003366"/>
                </a:solidFill>
                <a:latin typeface="Calibri" panose="020F0502020204030204" pitchFamily="34" charset="0"/>
                <a:cs typeface="Calibri" panose="020F0502020204030204" pitchFamily="34" charset="0"/>
              </a:rPr>
              <a:t>Neet</a:t>
            </a:r>
            <a:r>
              <a:rPr lang="it-IT" sz="1400" b="1" dirty="0" smtClean="0">
                <a:solidFill>
                  <a:srgbClr val="003366"/>
                </a:solidFill>
                <a:latin typeface="Calibri" panose="020F0502020204030204" pitchFamily="34" charset="0"/>
                <a:cs typeface="Calibri" panose="020F0502020204030204" pitchFamily="34" charset="0"/>
              </a:rPr>
              <a:t>  </a:t>
            </a:r>
          </a:p>
          <a:p>
            <a:pPr marL="0" indent="0">
              <a:buFontTx/>
              <a:buNone/>
            </a:pPr>
            <a:r>
              <a:rPr lang="it-IT" sz="1400" i="1" dirty="0" smtClean="0">
                <a:solidFill>
                  <a:srgbClr val="003366"/>
                </a:solidFill>
                <a:latin typeface="Calibri" panose="020F0502020204030204" pitchFamily="34" charset="0"/>
                <a:cs typeface="Calibri" panose="020F0502020204030204" pitchFamily="34" charset="0"/>
              </a:rPr>
              <a:t>(15-29 anni, %)</a:t>
            </a:r>
            <a:endParaRPr lang="it-IT" altLang="it-IT" sz="1400" i="1" dirty="0" smtClean="0">
              <a:solidFill>
                <a:srgbClr val="003366"/>
              </a:solidFill>
              <a:latin typeface="Calibri" panose="020F0502020204030204" pitchFamily="34" charset="0"/>
              <a:cs typeface="Calibri" panose="020F0502020204030204" pitchFamily="34" charset="0"/>
            </a:endParaRPr>
          </a:p>
          <a:p>
            <a:pPr marL="0" indent="0" algn="ctr" eaLnBrk="1" hangingPunct="1">
              <a:buFontTx/>
              <a:buNone/>
            </a:pPr>
            <a:endParaRPr lang="it-IT" altLang="it-IT" sz="2100" dirty="0" smtClean="0">
              <a:solidFill>
                <a:srgbClr val="003366"/>
              </a:solidFill>
              <a:latin typeface="Trebuchet MS" panose="020B0603020202020204" pitchFamily="34" charset="0"/>
            </a:endParaRPr>
          </a:p>
        </p:txBody>
      </p:sp>
    </p:spTree>
    <p:extLst>
      <p:ext uri="{BB962C8B-B14F-4D97-AF65-F5344CB8AC3E}">
        <p14:creationId xmlns:p14="http://schemas.microsoft.com/office/powerpoint/2010/main" val="4006300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2051720" y="3510"/>
            <a:ext cx="72406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ts val="0"/>
              </a:spcBef>
              <a:buFontTx/>
              <a:buNone/>
            </a:pPr>
            <a:r>
              <a:rPr lang="it-IT" altLang="ja-JP" sz="2800" b="1" dirty="0" smtClean="0">
                <a:solidFill>
                  <a:srgbClr val="C00000"/>
                </a:solidFill>
              </a:rPr>
              <a:t>…ripartiamo dagli investimenti </a:t>
            </a:r>
          </a:p>
          <a:p>
            <a:pPr>
              <a:spcBef>
                <a:spcPts val="0"/>
              </a:spcBef>
              <a:buFontTx/>
              <a:buNone/>
            </a:pPr>
            <a:r>
              <a:rPr lang="it-IT" altLang="ja-JP" sz="2800" b="1" dirty="0" smtClean="0">
                <a:solidFill>
                  <a:srgbClr val="C00000"/>
                </a:solidFill>
              </a:rPr>
              <a:t>in educazione</a:t>
            </a:r>
            <a:endParaRPr lang="en-GB" altLang="it-IT" sz="2800" b="1" dirty="0">
              <a:solidFill>
                <a:srgbClr val="CC0000"/>
              </a:solidFill>
              <a:latin typeface="Calibri" panose="020F0502020204030204" pitchFamily="34" charset="0"/>
            </a:endParaRPr>
          </a:p>
        </p:txBody>
      </p:sp>
      <p:pic>
        <p:nvPicPr>
          <p:cNvPr id="9228" name="Picture 12" descr="OECD_Expenditure_Pre-primary"/>
          <p:cNvPicPr>
            <a:picLocks noChangeAspect="1" noChangeArrowheads="1"/>
          </p:cNvPicPr>
          <p:nvPr/>
        </p:nvPicPr>
        <p:blipFill rotWithShape="1">
          <a:blip r:embed="rId2">
            <a:extLst>
              <a:ext uri="{28A0092B-C50C-407E-A947-70E740481C1C}">
                <a14:useLocalDpi xmlns:a14="http://schemas.microsoft.com/office/drawing/2010/main" val="0"/>
              </a:ext>
            </a:extLst>
          </a:blip>
          <a:srcRect t="-1" b="927"/>
          <a:stretch/>
        </p:blipFill>
        <p:spPr bwMode="auto">
          <a:xfrm>
            <a:off x="251520" y="2132857"/>
            <a:ext cx="8680772" cy="3456384"/>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51520" y="5733256"/>
            <a:ext cx="2520280" cy="276999"/>
          </a:xfrm>
          <a:prstGeom prst="rect">
            <a:avLst/>
          </a:prstGeom>
          <a:noFill/>
        </p:spPr>
        <p:txBody>
          <a:bodyPr wrap="square" rtlCol="0">
            <a:spAutoFit/>
          </a:bodyPr>
          <a:lstStyle/>
          <a:p>
            <a:r>
              <a:rPr lang="it-IT" sz="1200" dirty="0" smtClean="0">
                <a:solidFill>
                  <a:schemeClr val="bg1">
                    <a:lumMod val="75000"/>
                  </a:schemeClr>
                </a:solidFill>
                <a:latin typeface="Calibri" panose="020F0502020204030204" pitchFamily="34" charset="0"/>
                <a:cs typeface="Calibri" panose="020F0502020204030204" pitchFamily="34" charset="0"/>
              </a:rPr>
              <a:t>Fonte: OECD</a:t>
            </a:r>
            <a:endParaRPr lang="it-IT" sz="1200" dirty="0">
              <a:solidFill>
                <a:schemeClr val="bg1">
                  <a:lumMod val="75000"/>
                </a:schemeClr>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979613" y="260350"/>
            <a:ext cx="7164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800" b="1" dirty="0" smtClean="0">
                <a:solidFill>
                  <a:srgbClr val="D81826"/>
                </a:solidFill>
                <a:latin typeface="Trebuchet MS" panose="020B0603020202020204" pitchFamily="34" charset="0"/>
              </a:rPr>
              <a:t>Un mondo «virtualmente» nuovo…</a:t>
            </a:r>
            <a:endParaRPr lang="it-IT" altLang="it-IT" sz="2800" b="1" dirty="0">
              <a:solidFill>
                <a:srgbClr val="D81826"/>
              </a:solidFill>
              <a:latin typeface="Trebuchet MS" panose="020B0603020202020204" pitchFamily="34" charset="0"/>
            </a:endParaRPr>
          </a:p>
        </p:txBody>
      </p:sp>
      <p:pic>
        <p:nvPicPr>
          <p:cNvPr id="3" name="Immagine 2"/>
          <p:cNvPicPr>
            <a:picLocks noChangeAspect="1"/>
          </p:cNvPicPr>
          <p:nvPr/>
        </p:nvPicPr>
        <p:blipFill rotWithShape="1">
          <a:blip r:embed="rId2"/>
          <a:srcRect t="11905"/>
          <a:stretch/>
        </p:blipFill>
        <p:spPr>
          <a:xfrm>
            <a:off x="1547664" y="2132856"/>
            <a:ext cx="6296025" cy="319697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2201360" y="260648"/>
            <a:ext cx="7164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800" b="1" dirty="0" smtClean="0">
                <a:solidFill>
                  <a:srgbClr val="D81826"/>
                </a:solidFill>
                <a:latin typeface="Trebuchet MS" panose="020B0603020202020204" pitchFamily="34" charset="0"/>
              </a:rPr>
              <a:t>… e strutturalmente diverso</a:t>
            </a:r>
            <a:endParaRPr lang="it-IT" altLang="it-IT" sz="2800" b="1" dirty="0">
              <a:solidFill>
                <a:srgbClr val="D81826"/>
              </a:solidFill>
              <a:latin typeface="Trebuchet MS" panose="020B0603020202020204" pitchFamily="34" charset="0"/>
            </a:endParaRPr>
          </a:p>
        </p:txBody>
      </p:sp>
      <p:sp>
        <p:nvSpPr>
          <p:cNvPr id="4" name="Ovale 3"/>
          <p:cNvSpPr/>
          <p:nvPr/>
        </p:nvSpPr>
        <p:spPr>
          <a:xfrm>
            <a:off x="1151212" y="2617584"/>
            <a:ext cx="1753607" cy="1422632"/>
          </a:xfrm>
          <a:prstGeom prst="ellipse">
            <a:avLst/>
          </a:prstGeom>
          <a:noFill/>
          <a:ln w="127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smtClean="0">
              <a:solidFill>
                <a:schemeClr val="tx1"/>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3692984"/>
            <a:ext cx="752872" cy="752872"/>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098" y="2765024"/>
            <a:ext cx="496792" cy="493894"/>
          </a:xfrm>
          <a:prstGeom prst="rect">
            <a:avLst/>
          </a:prstGeom>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613" y="2858868"/>
            <a:ext cx="1428750" cy="800100"/>
          </a:xfrm>
          <a:prstGeom prst="rect">
            <a:avLst/>
          </a:prstGeom>
        </p:spPr>
      </p:pic>
      <p:sp>
        <p:nvSpPr>
          <p:cNvPr id="8" name="Content Placeholder 1"/>
          <p:cNvSpPr>
            <a:spLocks noGrp="1"/>
          </p:cNvSpPr>
          <p:nvPr>
            <p:ph idx="1"/>
          </p:nvPr>
        </p:nvSpPr>
        <p:spPr>
          <a:xfrm>
            <a:off x="1572140" y="1870766"/>
            <a:ext cx="985775" cy="558953"/>
          </a:xfrm>
        </p:spPr>
        <p:txBody>
          <a:bodyPr/>
          <a:lstStyle/>
          <a:p>
            <a:pPr marL="0" indent="0" algn="ctr">
              <a:buFontTx/>
              <a:buNone/>
            </a:pPr>
            <a:r>
              <a:rPr lang="it-IT" altLang="it-IT" sz="2400" b="1" dirty="0" smtClean="0">
                <a:solidFill>
                  <a:schemeClr val="accent1">
                    <a:lumMod val="50000"/>
                  </a:schemeClr>
                </a:solidFill>
                <a:latin typeface="Calibri" panose="020F0502020204030204" pitchFamily="34" charset="0"/>
                <a:cs typeface="Calibri" panose="020F0502020204030204" pitchFamily="34" charset="0"/>
              </a:rPr>
              <a:t>1990</a:t>
            </a:r>
          </a:p>
        </p:txBody>
      </p:sp>
      <p:sp>
        <p:nvSpPr>
          <p:cNvPr id="9" name="Content Placeholder 1"/>
          <p:cNvSpPr txBox="1">
            <a:spLocks/>
          </p:cNvSpPr>
          <p:nvPr/>
        </p:nvSpPr>
        <p:spPr bwMode="auto">
          <a:xfrm>
            <a:off x="685378" y="4626216"/>
            <a:ext cx="2759298" cy="79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it-IT" altLang="it-IT" sz="1400" b="1" dirty="0" smtClean="0">
                <a:latin typeface="Calibri" panose="020F0502020204030204" pitchFamily="34" charset="0"/>
                <a:cs typeface="Calibri" panose="020F0502020204030204" pitchFamily="34" charset="0"/>
              </a:rPr>
              <a:t>Capitalizzazione di </a:t>
            </a:r>
            <a:r>
              <a:rPr lang="it-IT" altLang="it-IT" sz="1400" b="1" dirty="0" err="1" smtClean="0">
                <a:latin typeface="Calibri" panose="020F0502020204030204" pitchFamily="34" charset="0"/>
                <a:cs typeface="Calibri" panose="020F0502020204030204" pitchFamily="34" charset="0"/>
              </a:rPr>
              <a:t>mkt</a:t>
            </a:r>
            <a:r>
              <a:rPr lang="it-IT" altLang="it-IT" sz="1400" b="1" dirty="0" smtClean="0">
                <a:latin typeface="Calibri" panose="020F0502020204030204" pitchFamily="34" charset="0"/>
                <a:cs typeface="Calibri" panose="020F0502020204030204" pitchFamily="34" charset="0"/>
              </a:rPr>
              <a:t>: </a:t>
            </a:r>
            <a:r>
              <a:rPr lang="it-IT" altLang="it-IT" sz="1400" b="1" dirty="0" smtClean="0">
                <a:solidFill>
                  <a:srgbClr val="FF0000"/>
                </a:solidFill>
                <a:latin typeface="Calibri" panose="020F0502020204030204" pitchFamily="34" charset="0"/>
                <a:cs typeface="Calibri" panose="020F0502020204030204" pitchFamily="34" charset="0"/>
              </a:rPr>
              <a:t>$36 </a:t>
            </a:r>
            <a:r>
              <a:rPr lang="it-IT" altLang="it-IT" sz="1400" b="1" dirty="0" err="1" smtClean="0">
                <a:solidFill>
                  <a:srgbClr val="FF0000"/>
                </a:solidFill>
                <a:latin typeface="Calibri" panose="020F0502020204030204" pitchFamily="34" charset="0"/>
                <a:cs typeface="Calibri" panose="020F0502020204030204" pitchFamily="34" charset="0"/>
              </a:rPr>
              <a:t>mld</a:t>
            </a:r>
            <a:endParaRPr lang="it-IT" altLang="it-IT" sz="1400" b="1" dirty="0" smtClean="0">
              <a:solidFill>
                <a:srgbClr val="FF0000"/>
              </a:solidFill>
              <a:latin typeface="Calibri" panose="020F0502020204030204" pitchFamily="34" charset="0"/>
              <a:cs typeface="Calibri" panose="020F0502020204030204" pitchFamily="34" charset="0"/>
            </a:endParaRPr>
          </a:p>
          <a:p>
            <a:pPr marL="0" indent="0" algn="ctr">
              <a:buFontTx/>
              <a:buNone/>
            </a:pPr>
            <a:r>
              <a:rPr lang="it-IT" altLang="it-IT" sz="1400" b="1" dirty="0" smtClean="0">
                <a:latin typeface="Calibri" panose="020F0502020204030204" pitchFamily="34" charset="0"/>
                <a:cs typeface="Calibri" panose="020F0502020204030204" pitchFamily="34" charset="0"/>
              </a:rPr>
              <a:t>Occupati: </a:t>
            </a:r>
            <a:r>
              <a:rPr lang="it-IT" altLang="it-IT" sz="1400" b="1" dirty="0" smtClean="0">
                <a:solidFill>
                  <a:srgbClr val="FF0000"/>
                </a:solidFill>
                <a:latin typeface="Calibri" panose="020F0502020204030204" pitchFamily="34" charset="0"/>
                <a:cs typeface="Calibri" panose="020F0502020204030204" pitchFamily="34" charset="0"/>
              </a:rPr>
              <a:t>1,2 milioni</a:t>
            </a:r>
          </a:p>
        </p:txBody>
      </p:sp>
      <p:sp>
        <p:nvSpPr>
          <p:cNvPr id="10" name="Ovale 9"/>
          <p:cNvSpPr/>
          <p:nvPr/>
        </p:nvSpPr>
        <p:spPr>
          <a:xfrm>
            <a:off x="5868144" y="2547602"/>
            <a:ext cx="1753607" cy="1422632"/>
          </a:xfrm>
          <a:prstGeom prst="ellipse">
            <a:avLst/>
          </a:prstGeom>
          <a:noFill/>
          <a:ln w="127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smtClean="0">
              <a:solidFill>
                <a:schemeClr val="tx1"/>
              </a:solidFill>
            </a:endParaRPr>
          </a:p>
        </p:txBody>
      </p:sp>
      <p:sp>
        <p:nvSpPr>
          <p:cNvPr id="15" name="Content Placeholder 1"/>
          <p:cNvSpPr txBox="1">
            <a:spLocks/>
          </p:cNvSpPr>
          <p:nvPr/>
        </p:nvSpPr>
        <p:spPr bwMode="auto">
          <a:xfrm>
            <a:off x="5167480" y="4610422"/>
            <a:ext cx="3154934" cy="79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it-IT" altLang="it-IT" sz="1400" b="1" dirty="0" smtClean="0">
                <a:latin typeface="Calibri" panose="020F0502020204030204" pitchFamily="34" charset="0"/>
                <a:cs typeface="Calibri" panose="020F0502020204030204" pitchFamily="34" charset="0"/>
              </a:rPr>
              <a:t>Capitalizzazione di </a:t>
            </a:r>
            <a:r>
              <a:rPr lang="it-IT" altLang="it-IT" sz="1400" b="1" dirty="0" err="1" smtClean="0">
                <a:latin typeface="Calibri" panose="020F0502020204030204" pitchFamily="34" charset="0"/>
                <a:cs typeface="Calibri" panose="020F0502020204030204" pitchFamily="34" charset="0"/>
              </a:rPr>
              <a:t>mkt</a:t>
            </a:r>
            <a:r>
              <a:rPr lang="it-IT" altLang="it-IT" sz="1400" b="1" dirty="0" smtClean="0">
                <a:latin typeface="Calibri" panose="020F0502020204030204" pitchFamily="34" charset="0"/>
                <a:cs typeface="Calibri" panose="020F0502020204030204" pitchFamily="34" charset="0"/>
              </a:rPr>
              <a:t>: </a:t>
            </a:r>
            <a:r>
              <a:rPr lang="it-IT" altLang="it-IT" sz="1400" b="1" dirty="0" smtClean="0">
                <a:solidFill>
                  <a:srgbClr val="FF0000"/>
                </a:solidFill>
                <a:latin typeface="Calibri" panose="020F0502020204030204" pitchFamily="34" charset="0"/>
                <a:cs typeface="Calibri" panose="020F0502020204030204" pitchFamily="34" charset="0"/>
              </a:rPr>
              <a:t>&gt; $1,000 </a:t>
            </a:r>
            <a:r>
              <a:rPr lang="it-IT" altLang="it-IT" sz="1400" b="1" dirty="0" err="1" smtClean="0">
                <a:solidFill>
                  <a:srgbClr val="FF0000"/>
                </a:solidFill>
                <a:latin typeface="Calibri" panose="020F0502020204030204" pitchFamily="34" charset="0"/>
                <a:cs typeface="Calibri" panose="020F0502020204030204" pitchFamily="34" charset="0"/>
              </a:rPr>
              <a:t>mld</a:t>
            </a:r>
            <a:endParaRPr lang="it-IT" altLang="it-IT" sz="1400" b="1" dirty="0" smtClean="0">
              <a:solidFill>
                <a:srgbClr val="FF0000"/>
              </a:solidFill>
              <a:latin typeface="Calibri" panose="020F0502020204030204" pitchFamily="34" charset="0"/>
              <a:cs typeface="Calibri" panose="020F0502020204030204" pitchFamily="34" charset="0"/>
            </a:endParaRPr>
          </a:p>
          <a:p>
            <a:pPr marL="0" indent="0" algn="ctr">
              <a:buFontTx/>
              <a:buNone/>
            </a:pPr>
            <a:r>
              <a:rPr lang="it-IT" altLang="it-IT" sz="1400" b="1" dirty="0" smtClean="0">
                <a:latin typeface="Calibri" panose="020F0502020204030204" pitchFamily="34" charset="0"/>
                <a:cs typeface="Calibri" panose="020F0502020204030204" pitchFamily="34" charset="0"/>
              </a:rPr>
              <a:t>Occupati: </a:t>
            </a:r>
            <a:r>
              <a:rPr lang="it-IT" altLang="it-IT" sz="1400" b="1" dirty="0" smtClean="0">
                <a:solidFill>
                  <a:srgbClr val="FF0000"/>
                </a:solidFill>
                <a:latin typeface="Calibri" panose="020F0502020204030204" pitchFamily="34" charset="0"/>
                <a:cs typeface="Calibri" panose="020F0502020204030204" pitchFamily="34" charset="0"/>
              </a:rPr>
              <a:t>137 mila</a:t>
            </a:r>
          </a:p>
        </p:txBody>
      </p:sp>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6281" y="3590596"/>
            <a:ext cx="693872" cy="693872"/>
          </a:xfrm>
          <a:prstGeom prst="rect">
            <a:avLst/>
          </a:prstGeom>
        </p:spPr>
      </p:pic>
      <p:pic>
        <p:nvPicPr>
          <p:cNvPr id="16" name="Immagin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5816" y="3002983"/>
            <a:ext cx="511869" cy="511869"/>
          </a:xfrm>
          <a:prstGeom prst="rect">
            <a:avLst/>
          </a:prstGeom>
        </p:spPr>
      </p:pic>
      <p:pic>
        <p:nvPicPr>
          <p:cNvPr id="17" name="Immagin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64600" y="2781618"/>
            <a:ext cx="1168617" cy="393576"/>
          </a:xfrm>
          <a:prstGeom prst="rect">
            <a:avLst/>
          </a:prstGeom>
        </p:spPr>
      </p:pic>
      <p:sp>
        <p:nvSpPr>
          <p:cNvPr id="18" name="Freccia a destra 17"/>
          <p:cNvSpPr/>
          <p:nvPr/>
        </p:nvSpPr>
        <p:spPr bwMode="auto">
          <a:xfrm>
            <a:off x="3752027" y="3252116"/>
            <a:ext cx="1296144" cy="338480"/>
          </a:xfrm>
          <a:prstGeom prst="rightArrow">
            <a:avLst/>
          </a:prstGeom>
          <a:solidFill>
            <a:srgbClr val="0033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19" name="Content Placeholder 1"/>
          <p:cNvSpPr txBox="1">
            <a:spLocks/>
          </p:cNvSpPr>
          <p:nvPr/>
        </p:nvSpPr>
        <p:spPr bwMode="auto">
          <a:xfrm>
            <a:off x="6040329" y="1870766"/>
            <a:ext cx="985775" cy="558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it-IT" altLang="it-IT" sz="2400" b="1" dirty="0" smtClean="0">
                <a:solidFill>
                  <a:schemeClr val="accent1">
                    <a:lumMod val="50000"/>
                  </a:schemeClr>
                </a:solidFill>
                <a:latin typeface="Calibri" panose="020F0502020204030204" pitchFamily="34" charset="0"/>
                <a:cs typeface="Calibri" panose="020F0502020204030204" pitchFamily="34" charset="0"/>
              </a:rPr>
              <a:t>2015</a:t>
            </a:r>
          </a:p>
        </p:txBody>
      </p:sp>
      <p:sp>
        <p:nvSpPr>
          <p:cNvPr id="11" name="Rettangolo 10"/>
          <p:cNvSpPr/>
          <p:nvPr/>
        </p:nvSpPr>
        <p:spPr bwMode="auto">
          <a:xfrm rot="20248758">
            <a:off x="7427144" y="5278575"/>
            <a:ext cx="1459832" cy="610888"/>
          </a:xfrm>
          <a:prstGeom prst="rect">
            <a:avLst/>
          </a:prstGeom>
          <a:solidFill>
            <a:schemeClr val="accent3">
              <a:lumMod val="85000"/>
            </a:schemeClr>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it-IT" sz="1800" b="1" dirty="0" smtClean="0">
                <a:solidFill>
                  <a:srgbClr val="0070C0"/>
                </a:solidFill>
                <a:latin typeface="Calibri" panose="020F0502020204030204" pitchFamily="34" charset="0"/>
                <a:cs typeface="Calibri" panose="020F0502020204030204" pitchFamily="34" charset="0"/>
              </a:rPr>
              <a:t>&gt;50% PIL Italiano</a:t>
            </a:r>
            <a:endParaRPr kumimoji="0" lang="it-IT" sz="1800" b="1" i="0" u="none" strike="noStrike" cap="none" normalizeH="0" baseline="0" dirty="0" smtClean="0">
              <a:ln>
                <a:noFill/>
              </a:ln>
              <a:solidFill>
                <a:srgbClr val="0070C0"/>
              </a:solidFill>
              <a:effectLst/>
              <a:latin typeface="Calibri" panose="020F0502020204030204" pitchFamily="34" charset="0"/>
              <a:cs typeface="Calibri" panose="020F0502020204030204" pitchFamily="34" charset="0"/>
            </a:endParaRPr>
          </a:p>
        </p:txBody>
      </p:sp>
      <p:sp>
        <p:nvSpPr>
          <p:cNvPr id="20" name="Freccia a destra 19"/>
          <p:cNvSpPr/>
          <p:nvPr/>
        </p:nvSpPr>
        <p:spPr bwMode="auto">
          <a:xfrm rot="14715708">
            <a:off x="7697934" y="5064436"/>
            <a:ext cx="359503" cy="187174"/>
          </a:xfrm>
          <a:prstGeom prst="rightArrow">
            <a:avLst/>
          </a:prstGeom>
          <a:solidFill>
            <a:srgbClr val="0033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30132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195736" y="260648"/>
            <a:ext cx="706675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800" b="1" dirty="0" smtClean="0">
                <a:solidFill>
                  <a:srgbClr val="D81826"/>
                </a:solidFill>
                <a:latin typeface="Trebuchet MS" panose="020B0603020202020204" pitchFamily="34" charset="0"/>
              </a:rPr>
              <a:t>Il fattore lavoro perde «posizioni»</a:t>
            </a:r>
            <a:endParaRPr lang="it-IT" altLang="it-IT" sz="2800" b="1" dirty="0">
              <a:solidFill>
                <a:srgbClr val="D81826"/>
              </a:solidFill>
              <a:latin typeface="Trebuchet MS" panose="020B0603020202020204" pitchFamily="34" charset="0"/>
            </a:endParaRPr>
          </a:p>
        </p:txBody>
      </p:sp>
      <p:pic>
        <p:nvPicPr>
          <p:cNvPr id="4" name="Immagine 3"/>
          <p:cNvPicPr>
            <a:picLocks noChangeAspect="1"/>
          </p:cNvPicPr>
          <p:nvPr/>
        </p:nvPicPr>
        <p:blipFill>
          <a:blip r:embed="rId2"/>
          <a:stretch>
            <a:fillRect/>
          </a:stretch>
        </p:blipFill>
        <p:spPr>
          <a:xfrm>
            <a:off x="1043608" y="2204864"/>
            <a:ext cx="7272808" cy="2998032"/>
          </a:xfrm>
          <a:prstGeom prst="rect">
            <a:avLst/>
          </a:prstGeom>
        </p:spPr>
      </p:pic>
      <p:sp>
        <p:nvSpPr>
          <p:cNvPr id="18" name="Content Placeholder 1"/>
          <p:cNvSpPr txBox="1">
            <a:spLocks/>
          </p:cNvSpPr>
          <p:nvPr/>
        </p:nvSpPr>
        <p:spPr bwMode="auto">
          <a:xfrm>
            <a:off x="1691680" y="1916832"/>
            <a:ext cx="6424836" cy="79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1800" b="1" dirty="0" smtClean="0">
                <a:solidFill>
                  <a:srgbClr val="003366"/>
                </a:solidFill>
                <a:latin typeface="Calibri" panose="020F0502020204030204" pitchFamily="34" charset="0"/>
                <a:cs typeface="Calibri" panose="020F0502020204030204" pitchFamily="34" charset="0"/>
              </a:rPr>
              <a:t>La </a:t>
            </a:r>
            <a:r>
              <a:rPr lang="en-US" sz="1800" b="1" dirty="0" err="1" smtClean="0">
                <a:solidFill>
                  <a:srgbClr val="003366"/>
                </a:solidFill>
                <a:latin typeface="Calibri" panose="020F0502020204030204" pitchFamily="34" charset="0"/>
                <a:cs typeface="Calibri" panose="020F0502020204030204" pitchFamily="34" charset="0"/>
              </a:rPr>
              <a:t>variazione</a:t>
            </a:r>
            <a:r>
              <a:rPr lang="en-US" sz="1800" b="1" dirty="0" smtClean="0">
                <a:solidFill>
                  <a:srgbClr val="003366"/>
                </a:solidFill>
                <a:latin typeface="Calibri" panose="020F0502020204030204" pitchFamily="34" charset="0"/>
                <a:cs typeface="Calibri" panose="020F0502020204030204" pitchFamily="34" charset="0"/>
              </a:rPr>
              <a:t> </a:t>
            </a:r>
            <a:r>
              <a:rPr lang="en-US" sz="1800" b="1" dirty="0" err="1" smtClean="0">
                <a:solidFill>
                  <a:srgbClr val="003366"/>
                </a:solidFill>
                <a:latin typeface="Calibri" panose="020F0502020204030204" pitchFamily="34" charset="0"/>
                <a:cs typeface="Calibri" panose="020F0502020204030204" pitchFamily="34" charset="0"/>
              </a:rPr>
              <a:t>delle</a:t>
            </a:r>
            <a:r>
              <a:rPr lang="en-US" sz="1800" b="1" dirty="0" smtClean="0">
                <a:solidFill>
                  <a:srgbClr val="003366"/>
                </a:solidFill>
                <a:latin typeface="Calibri" panose="020F0502020204030204" pitchFamily="34" charset="0"/>
                <a:cs typeface="Calibri" panose="020F0502020204030204" pitchFamily="34" charset="0"/>
              </a:rPr>
              <a:t> Wage Share </a:t>
            </a:r>
            <a:r>
              <a:rPr lang="en-US" sz="1800" b="1" dirty="0" err="1" smtClean="0">
                <a:solidFill>
                  <a:srgbClr val="003366"/>
                </a:solidFill>
                <a:latin typeface="Calibri" panose="020F0502020204030204" pitchFamily="34" charset="0"/>
                <a:cs typeface="Calibri" panose="020F0502020204030204" pitchFamily="34" charset="0"/>
              </a:rPr>
              <a:t>nei</a:t>
            </a:r>
            <a:r>
              <a:rPr lang="en-US" sz="1800" b="1" dirty="0" smtClean="0">
                <a:solidFill>
                  <a:srgbClr val="003366"/>
                </a:solidFill>
                <a:latin typeface="Calibri" panose="020F0502020204030204" pitchFamily="34" charset="0"/>
                <a:cs typeface="Calibri" panose="020F0502020204030204" pitchFamily="34" charset="0"/>
              </a:rPr>
              <a:t> </a:t>
            </a:r>
            <a:r>
              <a:rPr lang="en-US" sz="1800" b="1" dirty="0" err="1" smtClean="0">
                <a:solidFill>
                  <a:srgbClr val="003366"/>
                </a:solidFill>
                <a:latin typeface="Calibri" panose="020F0502020204030204" pitchFamily="34" charset="0"/>
                <a:cs typeface="Calibri" panose="020F0502020204030204" pitchFamily="34" charset="0"/>
              </a:rPr>
              <a:t>Paesi</a:t>
            </a:r>
            <a:r>
              <a:rPr lang="en-US" sz="1800" b="1" dirty="0" smtClean="0">
                <a:solidFill>
                  <a:srgbClr val="003366"/>
                </a:solidFill>
                <a:latin typeface="Calibri" panose="020F0502020204030204" pitchFamily="34" charset="0"/>
                <a:cs typeface="Calibri" panose="020F0502020204030204" pitchFamily="34" charset="0"/>
              </a:rPr>
              <a:t> </a:t>
            </a:r>
            <a:r>
              <a:rPr lang="en-US" sz="1800" b="1" dirty="0" err="1" smtClean="0">
                <a:solidFill>
                  <a:srgbClr val="003366"/>
                </a:solidFill>
                <a:latin typeface="Calibri" panose="020F0502020204030204" pitchFamily="34" charset="0"/>
                <a:cs typeface="Calibri" panose="020F0502020204030204" pitchFamily="34" charset="0"/>
              </a:rPr>
              <a:t>Avanzati</a:t>
            </a:r>
            <a:r>
              <a:rPr lang="en-US" sz="1400" b="1" dirty="0" smtClean="0">
                <a:solidFill>
                  <a:srgbClr val="003366"/>
                </a:solidFill>
              </a:rPr>
              <a:t>. </a:t>
            </a:r>
            <a:r>
              <a:rPr lang="en-US" sz="1400" dirty="0" err="1" smtClean="0">
                <a:latin typeface="Calibri" panose="020F0502020204030204" pitchFamily="34" charset="0"/>
                <a:cs typeface="Calibri" panose="020F0502020204030204" pitchFamily="34" charset="0"/>
              </a:rPr>
              <a:t>Anni</a:t>
            </a:r>
            <a:r>
              <a:rPr lang="en-US" sz="1400" dirty="0" smtClean="0">
                <a:latin typeface="Calibri" panose="020F0502020204030204" pitchFamily="34" charset="0"/>
                <a:cs typeface="Calibri" panose="020F0502020204030204" pitchFamily="34" charset="0"/>
              </a:rPr>
              <a:t> 1970-2014</a:t>
            </a:r>
            <a:endParaRPr lang="it-IT" altLang="it-IT" sz="1400" b="1" dirty="0" smtClean="0">
              <a:latin typeface="Calibri" panose="020F0502020204030204" pitchFamily="34" charset="0"/>
              <a:cs typeface="Calibri" panose="020F0502020204030204" pitchFamily="34" charset="0"/>
            </a:endParaRPr>
          </a:p>
        </p:txBody>
      </p:sp>
      <p:sp>
        <p:nvSpPr>
          <p:cNvPr id="16" name="CasellaDiTesto 15"/>
          <p:cNvSpPr txBox="1"/>
          <p:nvPr/>
        </p:nvSpPr>
        <p:spPr>
          <a:xfrm>
            <a:off x="1691680" y="5202896"/>
            <a:ext cx="6048672" cy="276999"/>
          </a:xfrm>
          <a:prstGeom prst="rect">
            <a:avLst/>
          </a:prstGeom>
          <a:noFill/>
        </p:spPr>
        <p:txBody>
          <a:bodyPr wrap="square" rtlCol="0">
            <a:spAutoFit/>
          </a:bodyPr>
          <a:lstStyle/>
          <a:p>
            <a:r>
              <a:rPr lang="it-IT" sz="1200" dirty="0" smtClean="0">
                <a:solidFill>
                  <a:schemeClr val="bg1">
                    <a:lumMod val="75000"/>
                  </a:schemeClr>
                </a:solidFill>
                <a:latin typeface="Calibri" panose="020F0502020204030204" pitchFamily="34" charset="0"/>
                <a:cs typeface="Calibri" panose="020F0502020204030204" pitchFamily="34" charset="0"/>
              </a:rPr>
              <a:t>Fonte: OECD su dati ILO ed AMECO</a:t>
            </a:r>
            <a:endParaRPr lang="it-IT" sz="1200" dirty="0">
              <a:solidFill>
                <a:schemeClr val="bg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3562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195736" y="260648"/>
            <a:ext cx="70667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800" b="1" dirty="0" smtClean="0">
                <a:solidFill>
                  <a:srgbClr val="D81826"/>
                </a:solidFill>
                <a:latin typeface="Trebuchet MS" panose="020B0603020202020204" pitchFamily="34" charset="0"/>
              </a:rPr>
              <a:t>Con effetti su disoccupazione…</a:t>
            </a:r>
            <a:endParaRPr lang="it-IT" altLang="it-IT" sz="2800" b="1" dirty="0">
              <a:solidFill>
                <a:srgbClr val="D81826"/>
              </a:solidFill>
              <a:latin typeface="Trebuchet MS" panose="020B0603020202020204" pitchFamily="34" charset="0"/>
            </a:endParaRPr>
          </a:p>
        </p:txBody>
      </p:sp>
      <p:graphicFrame>
        <p:nvGraphicFramePr>
          <p:cNvPr id="5" name="Grafico 4"/>
          <p:cNvGraphicFramePr>
            <a:graphicFrameLocks/>
          </p:cNvGraphicFramePr>
          <p:nvPr>
            <p:extLst>
              <p:ext uri="{D42A27DB-BD31-4B8C-83A1-F6EECF244321}">
                <p14:modId xmlns:p14="http://schemas.microsoft.com/office/powerpoint/2010/main" val="1787721760"/>
              </p:ext>
            </p:extLst>
          </p:nvPr>
        </p:nvGraphicFramePr>
        <p:xfrm>
          <a:off x="1744265" y="2085975"/>
          <a:ext cx="5655470" cy="2686049"/>
        </p:xfrm>
        <a:graphic>
          <a:graphicData uri="http://schemas.openxmlformats.org/drawingml/2006/chart">
            <c:chart xmlns:c="http://schemas.openxmlformats.org/drawingml/2006/chart" xmlns:r="http://schemas.openxmlformats.org/officeDocument/2006/relationships" r:id="rId2"/>
          </a:graphicData>
        </a:graphic>
      </p:graphicFrame>
      <p:sp>
        <p:nvSpPr>
          <p:cNvPr id="6" name="CasellaDiTesto 5"/>
          <p:cNvSpPr txBox="1"/>
          <p:nvPr/>
        </p:nvSpPr>
        <p:spPr>
          <a:xfrm>
            <a:off x="1763688" y="4869160"/>
            <a:ext cx="6048672" cy="276999"/>
          </a:xfrm>
          <a:prstGeom prst="rect">
            <a:avLst/>
          </a:prstGeom>
          <a:noFill/>
        </p:spPr>
        <p:txBody>
          <a:bodyPr wrap="square" rtlCol="0">
            <a:spAutoFit/>
          </a:bodyPr>
          <a:lstStyle/>
          <a:p>
            <a:r>
              <a:rPr lang="it-IT" sz="1200" dirty="0" smtClean="0">
                <a:solidFill>
                  <a:schemeClr val="bg1">
                    <a:lumMod val="75000"/>
                  </a:schemeClr>
                </a:solidFill>
                <a:latin typeface="Calibri" panose="020F0502020204030204" pitchFamily="34" charset="0"/>
                <a:cs typeface="Calibri" panose="020F0502020204030204" pitchFamily="34" charset="0"/>
              </a:rPr>
              <a:t>Fonte: Elaborazioni su dati AMECO</a:t>
            </a:r>
            <a:endParaRPr lang="it-IT" sz="1200" dirty="0">
              <a:solidFill>
                <a:schemeClr val="bg1">
                  <a:lumMod val="75000"/>
                </a:schemeClr>
              </a:solidFill>
              <a:latin typeface="Calibri" panose="020F0502020204030204" pitchFamily="34" charset="0"/>
              <a:cs typeface="Calibri" panose="020F0502020204030204" pitchFamily="34" charset="0"/>
            </a:endParaRPr>
          </a:p>
        </p:txBody>
      </p:sp>
      <p:sp>
        <p:nvSpPr>
          <p:cNvPr id="3" name="Rettangolo 2"/>
          <p:cNvSpPr/>
          <p:nvPr/>
        </p:nvSpPr>
        <p:spPr>
          <a:xfrm>
            <a:off x="1835696" y="1626184"/>
            <a:ext cx="5040560" cy="461665"/>
          </a:xfrm>
          <a:prstGeom prst="rect">
            <a:avLst/>
          </a:prstGeom>
        </p:spPr>
        <p:txBody>
          <a:bodyPr wrap="square">
            <a:spAutoFit/>
          </a:bodyPr>
          <a:lstStyle/>
          <a:p>
            <a:r>
              <a:rPr lang="it-IT" sz="1800" b="1" i="1" dirty="0" err="1" smtClean="0">
                <a:latin typeface="Calibri" panose="020F0502020204030204" pitchFamily="34" charset="0"/>
                <a:cs typeface="Calibri" panose="020F0502020204030204" pitchFamily="34" charset="0"/>
              </a:rPr>
              <a:t>Wage</a:t>
            </a:r>
            <a:r>
              <a:rPr lang="it-IT" sz="1800" b="1" i="1" dirty="0" smtClean="0">
                <a:latin typeface="Calibri" panose="020F0502020204030204" pitchFamily="34" charset="0"/>
                <a:cs typeface="Calibri" panose="020F0502020204030204" pitchFamily="34" charset="0"/>
              </a:rPr>
              <a:t> Share </a:t>
            </a:r>
            <a:r>
              <a:rPr lang="it-IT" sz="1800" b="1" dirty="0" smtClean="0">
                <a:latin typeface="Calibri" panose="020F0502020204030204" pitchFamily="34" charset="0"/>
                <a:cs typeface="Calibri" panose="020F0502020204030204" pitchFamily="34" charset="0"/>
              </a:rPr>
              <a:t>e disoccupazione</a:t>
            </a:r>
            <a:r>
              <a:rPr lang="it-IT" dirty="0" smtClean="0"/>
              <a:t>. </a:t>
            </a:r>
            <a:r>
              <a:rPr lang="it-IT" sz="1400" dirty="0" smtClean="0">
                <a:latin typeface="Calibri" panose="020F0502020204030204" pitchFamily="34" charset="0"/>
                <a:cs typeface="Calibri" panose="020F0502020204030204" pitchFamily="34" charset="0"/>
              </a:rPr>
              <a:t>Italia. Anni 1960-2016 (%)</a:t>
            </a:r>
            <a:endParaRPr lang="it-IT"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0835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195736" y="260648"/>
            <a:ext cx="70667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800" b="1" dirty="0" smtClean="0">
                <a:solidFill>
                  <a:srgbClr val="D81826"/>
                </a:solidFill>
                <a:latin typeface="Trebuchet MS" panose="020B0603020202020204" pitchFamily="34" charset="0"/>
              </a:rPr>
              <a:t>… e crescenti disuguaglianze</a:t>
            </a:r>
            <a:endParaRPr lang="it-IT" altLang="it-IT" sz="2800" b="1" dirty="0">
              <a:solidFill>
                <a:srgbClr val="D81826"/>
              </a:solidFill>
              <a:latin typeface="Trebuchet MS" panose="020B0603020202020204" pitchFamily="34" charset="0"/>
            </a:endParaRPr>
          </a:p>
        </p:txBody>
      </p:sp>
      <p:pic>
        <p:nvPicPr>
          <p:cNvPr id="2" name="Immagine 1"/>
          <p:cNvPicPr>
            <a:picLocks noChangeAspect="1"/>
          </p:cNvPicPr>
          <p:nvPr/>
        </p:nvPicPr>
        <p:blipFill>
          <a:blip r:embed="rId2"/>
          <a:stretch>
            <a:fillRect/>
          </a:stretch>
        </p:blipFill>
        <p:spPr>
          <a:xfrm>
            <a:off x="2627784" y="2132856"/>
            <a:ext cx="3879329" cy="3691012"/>
          </a:xfrm>
          <a:prstGeom prst="rect">
            <a:avLst/>
          </a:prstGeom>
        </p:spPr>
      </p:pic>
      <p:sp>
        <p:nvSpPr>
          <p:cNvPr id="5" name="Rettangolo 4"/>
          <p:cNvSpPr/>
          <p:nvPr/>
        </p:nvSpPr>
        <p:spPr>
          <a:xfrm>
            <a:off x="2185452" y="1552675"/>
            <a:ext cx="6212661" cy="584775"/>
          </a:xfrm>
          <a:prstGeom prst="rect">
            <a:avLst/>
          </a:prstGeom>
        </p:spPr>
        <p:txBody>
          <a:bodyPr wrap="square">
            <a:spAutoFit/>
          </a:bodyPr>
          <a:lstStyle/>
          <a:p>
            <a:r>
              <a:rPr lang="it-IT" sz="1800" b="1" i="1" dirty="0" err="1" smtClean="0">
                <a:latin typeface="Calibri" panose="020F0502020204030204" pitchFamily="34" charset="0"/>
                <a:cs typeface="Calibri" panose="020F0502020204030204" pitchFamily="34" charset="0"/>
              </a:rPr>
              <a:t>Wage</a:t>
            </a:r>
            <a:r>
              <a:rPr lang="it-IT" sz="1800" b="1" i="1" dirty="0" smtClean="0">
                <a:latin typeface="Calibri" panose="020F0502020204030204" pitchFamily="34" charset="0"/>
                <a:cs typeface="Calibri" panose="020F0502020204030204" pitchFamily="34" charset="0"/>
              </a:rPr>
              <a:t> Share </a:t>
            </a:r>
            <a:r>
              <a:rPr lang="it-IT" sz="1800" b="1" dirty="0" smtClean="0">
                <a:latin typeface="Calibri" panose="020F0502020204030204" pitchFamily="34" charset="0"/>
                <a:cs typeface="Calibri" panose="020F0502020204030204" pitchFamily="34" charset="0"/>
              </a:rPr>
              <a:t>e disuguaglianza nei Paesi OCSE. </a:t>
            </a:r>
            <a:r>
              <a:rPr lang="it-IT" sz="1400" dirty="0" smtClean="0">
                <a:latin typeface="Calibri" panose="020F0502020204030204" pitchFamily="34" charset="0"/>
                <a:cs typeface="Calibri" panose="020F0502020204030204" pitchFamily="34" charset="0"/>
              </a:rPr>
              <a:t> </a:t>
            </a:r>
          </a:p>
          <a:p>
            <a:r>
              <a:rPr lang="it-IT" sz="1400" dirty="0" smtClean="0">
                <a:latin typeface="Calibri" panose="020F0502020204030204" pitchFamily="34" charset="0"/>
                <a:cs typeface="Calibri" panose="020F0502020204030204" pitchFamily="34" charset="0"/>
              </a:rPr>
              <a:t>(Anni 1990-2004, media)</a:t>
            </a:r>
            <a:endParaRPr lang="it-IT"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0297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077245" y="260648"/>
            <a:ext cx="706675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800" b="1" dirty="0" smtClean="0">
                <a:solidFill>
                  <a:srgbClr val="D81826"/>
                </a:solidFill>
                <a:latin typeface="Trebuchet MS" panose="020B0603020202020204" pitchFamily="34" charset="0"/>
              </a:rPr>
              <a:t>Alcuni lavori sono destinati a scomparire</a:t>
            </a:r>
            <a:endParaRPr lang="it-IT" altLang="it-IT" sz="2800" b="1" dirty="0">
              <a:solidFill>
                <a:srgbClr val="D81826"/>
              </a:solidFill>
              <a:latin typeface="Trebuchet MS" panose="020B0603020202020204" pitchFamily="34" charset="0"/>
            </a:endParaRPr>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19634" t="-4449" r="-14077" b="4449"/>
          <a:stretch/>
        </p:blipFill>
        <p:spPr>
          <a:xfrm>
            <a:off x="683568" y="2780928"/>
            <a:ext cx="2771018" cy="1618630"/>
          </a:xfrm>
          <a:prstGeom prst="rect">
            <a:avLst/>
          </a:prstGeom>
        </p:spPr>
      </p:pic>
      <p:sp>
        <p:nvSpPr>
          <p:cNvPr id="10" name="Freccia a destra 9"/>
          <p:cNvSpPr/>
          <p:nvPr/>
        </p:nvSpPr>
        <p:spPr bwMode="auto">
          <a:xfrm>
            <a:off x="3221636" y="3421003"/>
            <a:ext cx="603949" cy="33848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921" y="2276872"/>
            <a:ext cx="4839464" cy="277212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077245" y="260648"/>
            <a:ext cx="706675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800" b="1" dirty="0" smtClean="0">
                <a:solidFill>
                  <a:srgbClr val="D81826"/>
                </a:solidFill>
                <a:latin typeface="Trebuchet MS" panose="020B0603020202020204" pitchFamily="34" charset="0"/>
              </a:rPr>
              <a:t>Alcuni lavori sono destinati a scomparire</a:t>
            </a:r>
            <a:endParaRPr lang="it-IT" altLang="it-IT" sz="2800" b="1" dirty="0">
              <a:solidFill>
                <a:srgbClr val="D81826"/>
              </a:solidFill>
              <a:latin typeface="Trebuchet MS" panose="020B0603020202020204" pitchFamily="34" charset="0"/>
            </a:endParaRPr>
          </a:p>
        </p:txBody>
      </p:sp>
      <p:sp>
        <p:nvSpPr>
          <p:cNvPr id="8" name="Rettangolo 7"/>
          <p:cNvSpPr/>
          <p:nvPr/>
        </p:nvSpPr>
        <p:spPr>
          <a:xfrm>
            <a:off x="1259632" y="1837482"/>
            <a:ext cx="6212661" cy="369332"/>
          </a:xfrm>
          <a:prstGeom prst="rect">
            <a:avLst/>
          </a:prstGeom>
        </p:spPr>
        <p:txBody>
          <a:bodyPr wrap="square">
            <a:spAutoFit/>
          </a:bodyPr>
          <a:lstStyle/>
          <a:p>
            <a:r>
              <a:rPr lang="it-IT" sz="1800" b="1" dirty="0" smtClean="0">
                <a:latin typeface="Calibri" panose="020F0502020204030204" pitchFamily="34" charset="0"/>
                <a:cs typeface="Calibri" panose="020F0502020204030204" pitchFamily="34" charset="0"/>
              </a:rPr>
              <a:t>Occupazione nell’industria. </a:t>
            </a:r>
            <a:r>
              <a:rPr lang="it-IT" sz="1400" dirty="0" smtClean="0">
                <a:latin typeface="Calibri" panose="020F0502020204030204" pitchFamily="34" charset="0"/>
                <a:cs typeface="Calibri" panose="020F0502020204030204" pitchFamily="34" charset="0"/>
              </a:rPr>
              <a:t>(Anni 1960-2015, 2000=100)</a:t>
            </a:r>
            <a:endParaRPr lang="it-IT" sz="1400" dirty="0">
              <a:latin typeface="Calibri" panose="020F0502020204030204" pitchFamily="34" charset="0"/>
              <a:cs typeface="Calibri" panose="020F0502020204030204" pitchFamily="34" charset="0"/>
            </a:endParaRPr>
          </a:p>
        </p:txBody>
      </p:sp>
      <p:sp>
        <p:nvSpPr>
          <p:cNvPr id="9" name="CasellaDiTesto 8"/>
          <p:cNvSpPr txBox="1"/>
          <p:nvPr/>
        </p:nvSpPr>
        <p:spPr>
          <a:xfrm>
            <a:off x="1259632" y="5525741"/>
            <a:ext cx="6048672" cy="276999"/>
          </a:xfrm>
          <a:prstGeom prst="rect">
            <a:avLst/>
          </a:prstGeom>
          <a:noFill/>
        </p:spPr>
        <p:txBody>
          <a:bodyPr wrap="square" rtlCol="0">
            <a:spAutoFit/>
          </a:bodyPr>
          <a:lstStyle/>
          <a:p>
            <a:r>
              <a:rPr lang="it-IT" sz="1200" dirty="0" smtClean="0">
                <a:solidFill>
                  <a:schemeClr val="bg1">
                    <a:lumMod val="75000"/>
                  </a:schemeClr>
                </a:solidFill>
                <a:latin typeface="Calibri" panose="020F0502020204030204" pitchFamily="34" charset="0"/>
                <a:cs typeface="Calibri" panose="020F0502020204030204" pitchFamily="34" charset="0"/>
              </a:rPr>
              <a:t>Fonte: Elaborazioni su dati AMECO</a:t>
            </a:r>
            <a:endParaRPr lang="it-IT" sz="1200" dirty="0">
              <a:solidFill>
                <a:schemeClr val="bg1">
                  <a:lumMod val="75000"/>
                </a:schemeClr>
              </a:solidFill>
              <a:latin typeface="Calibri" panose="020F0502020204030204" pitchFamily="34" charset="0"/>
              <a:cs typeface="Calibri" panose="020F0502020204030204" pitchFamily="34" charset="0"/>
            </a:endParaRPr>
          </a:p>
        </p:txBody>
      </p:sp>
      <p:pic>
        <p:nvPicPr>
          <p:cNvPr id="3" name="Immagine 2"/>
          <p:cNvPicPr>
            <a:picLocks noChangeAspect="1"/>
          </p:cNvPicPr>
          <p:nvPr/>
        </p:nvPicPr>
        <p:blipFill>
          <a:blip r:embed="rId2"/>
          <a:stretch>
            <a:fillRect/>
          </a:stretch>
        </p:blipFill>
        <p:spPr>
          <a:xfrm>
            <a:off x="1115616" y="2244601"/>
            <a:ext cx="7248772" cy="3243353"/>
          </a:xfrm>
          <a:prstGeom prst="rect">
            <a:avLst/>
          </a:prstGeom>
        </p:spPr>
      </p:pic>
    </p:spTree>
    <p:extLst>
      <p:ext uri="{BB962C8B-B14F-4D97-AF65-F5344CB8AC3E}">
        <p14:creationId xmlns:p14="http://schemas.microsoft.com/office/powerpoint/2010/main" val="2768281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195736" y="260648"/>
            <a:ext cx="706675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800" b="1" dirty="0" smtClean="0">
                <a:solidFill>
                  <a:srgbClr val="D81826"/>
                </a:solidFill>
                <a:latin typeface="Trebuchet MS" panose="020B0603020202020204" pitchFamily="34" charset="0"/>
              </a:rPr>
              <a:t>Anche i più imprevedibili</a:t>
            </a:r>
            <a:endParaRPr lang="it-IT" altLang="it-IT" sz="2800" b="1" dirty="0">
              <a:solidFill>
                <a:srgbClr val="D81826"/>
              </a:solidFill>
              <a:latin typeface="Trebuchet MS" panose="020B0603020202020204" pitchFamily="34" charset="0"/>
            </a:endParaRPr>
          </a:p>
        </p:txBody>
      </p:sp>
      <p:pic>
        <p:nvPicPr>
          <p:cNvPr id="9" name="Picture 69" descr="Ausriss-gross"/>
          <p:cNvPicPr>
            <a:picLocks noChangeArrowheads="1"/>
          </p:cNvPicPr>
          <p:nvPr/>
        </p:nvPicPr>
        <p:blipFill>
          <a:blip r:embed="rId2">
            <a:extLst>
              <a:ext uri="{BEBA8EAE-BF5A-486C-A8C5-ECC9F3942E4B}">
                <a14:imgProps xmlns:a14="http://schemas.microsoft.com/office/drawing/2010/main">
                  <a14:imgLayer r:embed="rId3">
                    <a14:imgEffect>
                      <a14:backgroundRemoval t="0" b="100000" l="0" r="100000">
                        <a14:backgroundMark x1="6173" y1="2353" x2="12875" y2="2824"/>
                        <a14:backgroundMark x1="17460" y1="2353" x2="17460" y2="2353"/>
                        <a14:backgroundMark x1="22928" y1="2118" x2="22928" y2="2118"/>
                        <a14:backgroundMark x1="28748" y1="1647" x2="28748" y2="1647"/>
                        <a14:backgroundMark x1="35979" y1="1647" x2="35979" y2="1647"/>
                        <a14:backgroundMark x1="40741" y1="1412" x2="40741" y2="1412"/>
                        <a14:backgroundMark x1="42857" y1="1412" x2="42857" y2="1412"/>
                        <a14:backgroundMark x1="705" y1="2118" x2="705" y2="2118"/>
                        <a14:backgroundMark x1="1235" y1="9176" x2="1235" y2="9176"/>
                        <a14:backgroundMark x1="882" y1="13412" x2="882" y2="13412"/>
                        <a14:backgroundMark x1="353" y1="16941" x2="1235" y2="89412"/>
                        <a14:backgroundMark x1="1235" y1="95529" x2="1235" y2="95529"/>
                        <a14:backgroundMark x1="59612" y1="2118" x2="75661" y2="235"/>
                        <a14:backgroundMark x1="78660" y1="2118" x2="99295" y2="941"/>
                        <a14:backgroundMark x1="99471" y1="5176" x2="99471" y2="5176"/>
                        <a14:backgroundMark x1="57848" y1="98588" x2="57848" y2="98588"/>
                        <a14:backgroundMark x1="41623" y1="98588" x2="41623" y2="98588"/>
                        <a14:backgroundMark x1="20459" y1="98588" x2="20459" y2="98588"/>
                      </a14:backgroundRemoval>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gray">
          <a:xfrm>
            <a:off x="644158" y="4388718"/>
            <a:ext cx="781286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6866" y="1700808"/>
            <a:ext cx="4310288" cy="2424537"/>
          </a:xfrm>
          <a:prstGeom prst="rect">
            <a:avLst/>
          </a:prstGeom>
        </p:spPr>
      </p:pic>
      <p:sp>
        <p:nvSpPr>
          <p:cNvPr id="6" name="Rettangolo 5"/>
          <p:cNvSpPr/>
          <p:nvPr/>
        </p:nvSpPr>
        <p:spPr>
          <a:xfrm>
            <a:off x="3885026" y="5540846"/>
            <a:ext cx="4572000" cy="276999"/>
          </a:xfrm>
          <a:prstGeom prst="rect">
            <a:avLst/>
          </a:prstGeom>
        </p:spPr>
        <p:txBody>
          <a:bodyPr>
            <a:spAutoFit/>
          </a:bodyPr>
          <a:lstStyle/>
          <a:p>
            <a:pPr algn="r"/>
            <a:r>
              <a:rPr lang="it-IT" sz="1200" b="1" i="1" dirty="0" err="1">
                <a:solidFill>
                  <a:schemeClr val="bg1">
                    <a:lumMod val="65000"/>
                  </a:schemeClr>
                </a:solidFill>
                <a:latin typeface="Georgia" panose="02040502050405020303" pitchFamily="18" charset="0"/>
              </a:rPr>
              <a:t>Nashua</a:t>
            </a:r>
            <a:r>
              <a:rPr lang="it-IT" sz="1200" b="1" i="1" dirty="0">
                <a:solidFill>
                  <a:schemeClr val="bg1">
                    <a:lumMod val="65000"/>
                  </a:schemeClr>
                </a:solidFill>
                <a:latin typeface="Georgia" panose="02040502050405020303" pitchFamily="18" charset="0"/>
              </a:rPr>
              <a:t>, New Hampshire, 8 gennaio </a:t>
            </a:r>
            <a:r>
              <a:rPr lang="it-IT" sz="1200" b="1" i="1" dirty="0" smtClean="0">
                <a:solidFill>
                  <a:schemeClr val="bg1">
                    <a:lumMod val="65000"/>
                  </a:schemeClr>
                </a:solidFill>
                <a:latin typeface="Georgia" panose="02040502050405020303" pitchFamily="18" charset="0"/>
              </a:rPr>
              <a:t>2008</a:t>
            </a:r>
            <a:endParaRPr lang="it-IT" sz="1200" i="1" dirty="0">
              <a:solidFill>
                <a:schemeClr val="bg1">
                  <a:lumMod val="65000"/>
                </a:schemeClr>
              </a:solidFill>
            </a:endParaRPr>
          </a:p>
        </p:txBody>
      </p:sp>
      <p:sp>
        <p:nvSpPr>
          <p:cNvPr id="7" name="Rettangolo 6"/>
          <p:cNvSpPr/>
          <p:nvPr/>
        </p:nvSpPr>
        <p:spPr>
          <a:xfrm>
            <a:off x="1007604" y="4423318"/>
            <a:ext cx="7308812" cy="1015663"/>
          </a:xfrm>
          <a:prstGeom prst="rect">
            <a:avLst/>
          </a:prstGeom>
        </p:spPr>
        <p:txBody>
          <a:bodyPr wrap="square">
            <a:spAutoFit/>
          </a:bodyPr>
          <a:lstStyle/>
          <a:p>
            <a:r>
              <a:rPr lang="it-IT" sz="2000" dirty="0" smtClean="0">
                <a:solidFill>
                  <a:srgbClr val="003366"/>
                </a:solidFill>
                <a:latin typeface="Calibri" panose="020F0502020204030204" pitchFamily="34" charset="0"/>
                <a:cs typeface="Calibri" panose="020F0502020204030204" pitchFamily="34" charset="0"/>
              </a:rPr>
              <a:t>« […] E </a:t>
            </a:r>
            <a:r>
              <a:rPr lang="it-IT" sz="2000" dirty="0">
                <a:solidFill>
                  <a:srgbClr val="003366"/>
                </a:solidFill>
                <a:latin typeface="Calibri" panose="020F0502020204030204" pitchFamily="34" charset="0"/>
                <a:cs typeface="Calibri" panose="020F0502020204030204" pitchFamily="34" charset="0"/>
              </a:rPr>
              <a:t>che insieme inizieremo a scrivere il prossimo grande capitolo della storia americana, con tre parole che risuoneranno da costa a costa, da mare a mare. </a:t>
            </a:r>
            <a:r>
              <a:rPr lang="it-IT" sz="2000" i="1" dirty="0">
                <a:solidFill>
                  <a:srgbClr val="003366"/>
                </a:solidFill>
                <a:latin typeface="Calibri" panose="020F0502020204030204" pitchFamily="34" charset="0"/>
                <a:cs typeface="Calibri" panose="020F0502020204030204" pitchFamily="34" charset="0"/>
              </a:rPr>
              <a:t>Yes, </a:t>
            </a:r>
            <a:r>
              <a:rPr lang="it-IT" sz="2000" i="1" dirty="0" err="1">
                <a:solidFill>
                  <a:srgbClr val="003366"/>
                </a:solidFill>
                <a:latin typeface="Calibri" panose="020F0502020204030204" pitchFamily="34" charset="0"/>
                <a:cs typeface="Calibri" panose="020F0502020204030204" pitchFamily="34" charset="0"/>
              </a:rPr>
              <a:t>we</a:t>
            </a:r>
            <a:r>
              <a:rPr lang="it-IT" sz="2000" i="1" dirty="0">
                <a:solidFill>
                  <a:srgbClr val="003366"/>
                </a:solidFill>
                <a:latin typeface="Calibri" panose="020F0502020204030204" pitchFamily="34" charset="0"/>
                <a:cs typeface="Calibri" panose="020F0502020204030204" pitchFamily="34" charset="0"/>
              </a:rPr>
              <a:t> </a:t>
            </a:r>
            <a:r>
              <a:rPr lang="it-IT" sz="2000" i="1" dirty="0" smtClean="0">
                <a:solidFill>
                  <a:srgbClr val="003366"/>
                </a:solidFill>
                <a:latin typeface="Calibri" panose="020F0502020204030204" pitchFamily="34" charset="0"/>
                <a:cs typeface="Calibri" panose="020F0502020204030204" pitchFamily="34" charset="0"/>
              </a:rPr>
              <a:t>can</a:t>
            </a:r>
            <a:r>
              <a:rPr lang="it-IT" sz="2000" dirty="0" smtClean="0">
                <a:solidFill>
                  <a:srgbClr val="003366"/>
                </a:solidFill>
                <a:latin typeface="Calibri" panose="020F0502020204030204" pitchFamily="34" charset="0"/>
                <a:cs typeface="Calibri" panose="020F0502020204030204" pitchFamily="34" charset="0"/>
              </a:rPr>
              <a:t>!»</a:t>
            </a:r>
            <a:endParaRPr lang="it-IT" sz="2000" dirty="0">
              <a:solidFill>
                <a:srgbClr val="003366"/>
              </a:solidFill>
              <a:latin typeface="Calibri" panose="020F0502020204030204" pitchFamily="34" charset="0"/>
              <a:cs typeface="Calibri" panose="020F0502020204030204" pitchFamily="34" charset="0"/>
            </a:endParaRPr>
          </a:p>
        </p:txBody>
      </p:sp>
      <p:sp>
        <p:nvSpPr>
          <p:cNvPr id="8" name="Rettangolo 7"/>
          <p:cNvSpPr/>
          <p:nvPr/>
        </p:nvSpPr>
        <p:spPr bwMode="auto">
          <a:xfrm>
            <a:off x="395536" y="2548231"/>
            <a:ext cx="1918048" cy="1738622"/>
          </a:xfrm>
          <a:prstGeom prst="rect">
            <a:avLst/>
          </a:prstGeom>
          <a:solidFill>
            <a:schemeClr val="accent1">
              <a:lumMod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it-IT" sz="1200" b="1" dirty="0" smtClean="0">
                <a:solidFill>
                  <a:srgbClr val="0070C0"/>
                </a:solidFill>
                <a:latin typeface="Calibri" panose="020F0502020204030204" pitchFamily="34" charset="0"/>
                <a:cs typeface="Calibri" panose="020F0502020204030204" pitchFamily="34" charset="0"/>
              </a:rPr>
              <a:t>Un team di ricercatori dell’università del Massachusetts ha creato un’IA capace di scrivere discorsi per politici.</a:t>
            </a:r>
          </a:p>
          <a:p>
            <a:pPr marL="0" marR="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rgbClr val="0070C0"/>
                </a:solidFill>
                <a:effectLst/>
                <a:latin typeface="Calibri" panose="020F0502020204030204" pitchFamily="34" charset="0"/>
                <a:cs typeface="Calibri" panose="020F0502020204030204" pitchFamily="34" charset="0"/>
              </a:rPr>
              <a:t>Anche il </a:t>
            </a:r>
            <a:r>
              <a:rPr lang="it-IT" sz="1200" b="1" dirty="0" smtClean="0">
                <a:solidFill>
                  <a:srgbClr val="0070C0"/>
                </a:solidFill>
                <a:latin typeface="Calibri" panose="020F0502020204030204" pitchFamily="34" charset="0"/>
                <a:cs typeface="Calibri" panose="020F0502020204030204" pitchFamily="34" charset="0"/>
              </a:rPr>
              <a:t>brillante </a:t>
            </a:r>
            <a:r>
              <a:rPr kumimoji="0" lang="it-IT" sz="1200" b="1" i="0" u="none" strike="noStrike" cap="none" normalizeH="0" baseline="0" dirty="0" smtClean="0">
                <a:ln>
                  <a:noFill/>
                </a:ln>
                <a:solidFill>
                  <a:srgbClr val="0070C0"/>
                </a:solidFill>
                <a:effectLst/>
                <a:latin typeface="Calibri" panose="020F0502020204030204" pitchFamily="34" charset="0"/>
                <a:cs typeface="Calibri" panose="020F0502020204030204" pitchFamily="34" charset="0"/>
              </a:rPr>
              <a:t>Ghostwriter</a:t>
            </a:r>
            <a:r>
              <a:rPr lang="it-IT" sz="1200" b="1" dirty="0" smtClean="0">
                <a:solidFill>
                  <a:srgbClr val="0070C0"/>
                </a:solidFill>
                <a:latin typeface="Calibri" panose="020F0502020204030204" pitchFamily="34" charset="0"/>
                <a:cs typeface="Calibri" panose="020F0502020204030204" pitchFamily="34" charset="0"/>
              </a:rPr>
              <a:t> di Obama potrebbe quindi perdere il lavoro! </a:t>
            </a:r>
            <a:endParaRPr kumimoji="0" lang="it-IT" sz="1200" b="1" i="0" u="none" strike="noStrike" cap="none" normalizeH="0" baseline="0" dirty="0" smtClean="0">
              <a:ln>
                <a:noFill/>
              </a:ln>
              <a:solidFill>
                <a:srgbClr val="0070C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300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993</TotalTime>
  <Words>581</Words>
  <Application>Microsoft Office PowerPoint</Application>
  <PresentationFormat>Presentazione su schermo (4:3)</PresentationFormat>
  <Paragraphs>73</Paragraphs>
  <Slides>19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19</vt:i4>
      </vt:variant>
    </vt:vector>
  </HeadingPairs>
  <TitlesOfParts>
    <vt:vector size="26" baseType="lpstr">
      <vt:lpstr>ＭＳ Ｐゴシック</vt:lpstr>
      <vt:lpstr>Arial</vt:lpstr>
      <vt:lpstr>Calibri</vt:lpstr>
      <vt:lpstr>Georgia</vt:lpstr>
      <vt:lpstr>Trebuchet MS</vt:lpstr>
      <vt:lpstr>Verdana</vt:lpstr>
      <vt:lpstr>Presentazione vuota</vt:lpstr>
      <vt:lpstr>Il futuro del lavoro, il lavoro del futuro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Un’Alleanza per un’Italia sostenibile e più giusta</dc:title>
  <dc:creator>Luigi Di Martino</dc:creator>
  <cp:lastModifiedBy>Davide Ciferri</cp:lastModifiedBy>
  <cp:revision>91</cp:revision>
  <cp:lastPrinted>2017-05-25T08:18:51Z</cp:lastPrinted>
  <dcterms:created xsi:type="dcterms:W3CDTF">2016-03-11T04:11:07Z</dcterms:created>
  <dcterms:modified xsi:type="dcterms:W3CDTF">2017-05-25T08:42:08Z</dcterms:modified>
</cp:coreProperties>
</file>