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301" r:id="rId3"/>
    <p:sldId id="325" r:id="rId4"/>
    <p:sldId id="308" r:id="rId5"/>
    <p:sldId id="310" r:id="rId6"/>
    <p:sldId id="323" r:id="rId7"/>
    <p:sldId id="324" r:id="rId8"/>
    <p:sldId id="332" r:id="rId9"/>
    <p:sldId id="333" r:id="rId10"/>
    <p:sldId id="322" r:id="rId11"/>
    <p:sldId id="298" r:id="rId12"/>
    <p:sldId id="302" r:id="rId13"/>
    <p:sldId id="299" r:id="rId14"/>
    <p:sldId id="300" r:id="rId15"/>
    <p:sldId id="303" r:id="rId16"/>
    <p:sldId id="304" r:id="rId17"/>
    <p:sldId id="305" r:id="rId18"/>
    <p:sldId id="306" r:id="rId19"/>
    <p:sldId id="309" r:id="rId20"/>
    <p:sldId id="307" r:id="rId21"/>
    <p:sldId id="311" r:id="rId22"/>
    <p:sldId id="326" r:id="rId23"/>
    <p:sldId id="276" r:id="rId24"/>
    <p:sldId id="313" r:id="rId25"/>
    <p:sldId id="314" r:id="rId26"/>
    <p:sldId id="315" r:id="rId27"/>
    <p:sldId id="318" r:id="rId28"/>
    <p:sldId id="329" r:id="rId29"/>
    <p:sldId id="328" r:id="rId30"/>
    <p:sldId id="319" r:id="rId31"/>
    <p:sldId id="320" r:id="rId32"/>
    <p:sldId id="321" r:id="rId33"/>
    <p:sldId id="260" r:id="rId34"/>
    <p:sldId id="330" r:id="rId35"/>
    <p:sldId id="331" r:id="rId36"/>
    <p:sldId id="327" r:id="rId37"/>
  </p:sldIdLst>
  <p:sldSz cx="12801600" cy="9601200" type="A3"/>
  <p:notesSz cx="6858000" cy="9144000"/>
  <p:defaultTextStyle>
    <a:defPPr>
      <a:defRPr lang="it-IT"/>
    </a:defPPr>
    <a:lvl1pPr marL="0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1pPr>
    <a:lvl2pPr marL="537667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2pPr>
    <a:lvl3pPr marL="1075334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3pPr>
    <a:lvl4pPr marL="1613002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4pPr>
    <a:lvl5pPr marL="2150669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5pPr>
    <a:lvl6pPr marL="2688336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6pPr>
    <a:lvl7pPr marL="3226003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7pPr>
    <a:lvl8pPr marL="3763670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8pPr>
    <a:lvl9pPr marL="4301338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001" userDrawn="1">
          <p15:clr>
            <a:srgbClr val="A4A3A4"/>
          </p15:clr>
        </p15:guide>
        <p15:guide id="2" pos="400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-792" y="-112"/>
      </p:cViewPr>
      <p:guideLst>
        <p:guide orient="horz" pos="3001"/>
        <p:guide pos="400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printerSettings" Target="printerSettings/printerSettings1.bin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41" Type="http://schemas.openxmlformats.org/officeDocument/2006/relationships/theme" Target="theme/theme1.xml"/><Relationship Id="rId4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1936376"/>
            <a:ext cx="10881360" cy="2977572"/>
          </a:xfrm>
        </p:spPr>
        <p:txBody>
          <a:bodyPr anchor="b"/>
          <a:lstStyle>
            <a:lvl1pPr algn="ctr">
              <a:defRPr sz="4000" b="0">
                <a:latin typeface="Gotham Medium" panose="02000603030000020004" pitchFamily="2" charset="0"/>
              </a:defRPr>
            </a:lvl1pPr>
          </a:lstStyle>
          <a:p>
            <a:r>
              <a:rPr lang="it-IT" dirty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3360">
                <a:latin typeface="Gotham Book" panose="02000603040000020004" pitchFamily="2" charset="0"/>
              </a:defRPr>
            </a:lvl1pPr>
            <a:lvl2pPr marL="640080" indent="0" algn="ctr">
              <a:buNone/>
              <a:defRPr sz="2800"/>
            </a:lvl2pPr>
            <a:lvl3pPr marL="1280160" indent="0" algn="ctr">
              <a:buNone/>
              <a:defRPr sz="2520"/>
            </a:lvl3pPr>
            <a:lvl4pPr marL="1920240" indent="0" algn="ctr">
              <a:buNone/>
              <a:defRPr sz="2240"/>
            </a:lvl4pPr>
            <a:lvl5pPr marL="2560320" indent="0" algn="ctr">
              <a:buNone/>
              <a:defRPr sz="2240"/>
            </a:lvl5pPr>
            <a:lvl6pPr marL="3200400" indent="0" algn="ctr">
              <a:buNone/>
              <a:defRPr sz="2240"/>
            </a:lvl6pPr>
            <a:lvl7pPr marL="3840480" indent="0" algn="ctr">
              <a:buNone/>
              <a:defRPr sz="2240"/>
            </a:lvl7pPr>
            <a:lvl8pPr marL="4480560" indent="0" algn="ctr">
              <a:buNone/>
              <a:defRPr sz="2240"/>
            </a:lvl8pPr>
            <a:lvl9pPr marL="5120640" indent="0" algn="ctr">
              <a:buNone/>
              <a:defRPr sz="2240"/>
            </a:lvl9pPr>
          </a:lstStyle>
          <a:p>
            <a:r>
              <a:rPr lang="it-IT" dirty="0"/>
              <a:t>Fare clic per modificare lo stile del sottotitolo dello schema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1374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Gotham Book" panose="02000603040000020004" pitchFamily="2" charset="0"/>
              </a:defRPr>
            </a:lvl1pPr>
          </a:lstStyle>
          <a:p>
            <a:r>
              <a:rPr lang="it-IT" dirty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0110" y="4105836"/>
            <a:ext cx="11041380" cy="4213412"/>
          </a:xfrm>
        </p:spPr>
        <p:txBody>
          <a:bodyPr/>
          <a:lstStyle>
            <a:lvl1pPr>
              <a:defRPr sz="2800">
                <a:latin typeface="Gotham Light" panose="02000603030000020004" pitchFamily="2" charset="0"/>
              </a:defRPr>
            </a:lvl1pPr>
            <a:lvl2pPr>
              <a:defRPr>
                <a:latin typeface="Gotham Light" panose="02000603030000020004" pitchFamily="2" charset="0"/>
              </a:defRPr>
            </a:lvl2pPr>
            <a:lvl3pPr>
              <a:defRPr>
                <a:latin typeface="Gotham Light" panose="02000603030000020004" pitchFamily="2" charset="0"/>
              </a:defRPr>
            </a:lvl3pPr>
            <a:lvl4pPr>
              <a:defRPr>
                <a:latin typeface="Gotham Light" panose="02000603030000020004" pitchFamily="2" charset="0"/>
              </a:defRPr>
            </a:lvl4pPr>
            <a:lvl5pPr>
              <a:defRPr>
                <a:latin typeface="Gotham Light" panose="02000603030000020004" pitchFamily="2" charset="0"/>
              </a:defRPr>
            </a:lvl5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2231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4" Type="http://schemas.openxmlformats.org/officeDocument/2006/relationships/image" Target="../media/image1.jpeg"/><Relationship Id="rId5" Type="http://schemas.openxmlformats.org/officeDocument/2006/relationships/image" Target="../media/image2.png"/><Relationship Id="rId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8039" y="1951888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4105835"/>
            <a:ext cx="11041380" cy="40702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D4DC67-9F09-481A-92CF-B72D0F1F4710}" type="datetimeFigureOut">
              <a:rPr lang="it-IT" smtClean="0"/>
              <a:t>22/05/17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3D26C7-53E6-4985-83FE-9DEAD0627823}" type="slidenum">
              <a:rPr lang="it-IT" smtClean="0"/>
              <a:t>‹n.›</a:t>
            </a:fld>
            <a:endParaRPr lang="it-IT"/>
          </a:p>
        </p:txBody>
      </p:sp>
      <p:pic>
        <p:nvPicPr>
          <p:cNvPr id="2050" name="E7662F62-F628-4314-934F-12465A636A45" descr="F31A80EF-E892-4910-96F1-85F220ADAAAB@martini6-newton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213" y="8158834"/>
            <a:ext cx="11969032" cy="14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magine 7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58004" y="493958"/>
            <a:ext cx="1955512" cy="919647"/>
          </a:xfrm>
          <a:prstGeom prst="rect">
            <a:avLst/>
          </a:prstGeom>
        </p:spPr>
      </p:pic>
      <p:pic>
        <p:nvPicPr>
          <p:cNvPr id="2051" name="2A75BF48-3EA7-484E-A11A-9B2F35FE10ED" descr="C65AC6DA-3F20-4144-8B91-F21F6DA402EA@martini6-newton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0104" y="511177"/>
            <a:ext cx="2303492" cy="1034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2490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l" defTabSz="128016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Gotham Medium" panose="02000603030000020004" pitchFamily="2" charset="0"/>
          <a:ea typeface="+mj-ea"/>
          <a:cs typeface="+mj-cs"/>
        </a:defRPr>
      </a:lvl1pPr>
    </p:titleStyle>
    <p:bodyStyle>
      <a:lvl1pPr marL="320040" indent="-320040" algn="l" defTabSz="128016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sz="3920" kern="1200">
          <a:solidFill>
            <a:schemeClr val="tx1"/>
          </a:solidFill>
          <a:latin typeface="+mn-lt"/>
          <a:ea typeface="+mn-ea"/>
          <a:cs typeface="+mn-cs"/>
        </a:defRPr>
      </a:lvl1pPr>
      <a:lvl2pPr marL="9601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6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e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Relationship Id="rId3" Type="http://schemas.openxmlformats.org/officeDocument/2006/relationships/image" Target="../media/image37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8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/>
          <p:cNvSpPr>
            <a:spLocks noGrp="1"/>
          </p:cNvSpPr>
          <p:nvPr>
            <p:ph type="subTitle" idx="1"/>
          </p:nvPr>
        </p:nvSpPr>
        <p:spPr>
          <a:xfrm>
            <a:off x="942340" y="2360895"/>
            <a:ext cx="10916920" cy="5604827"/>
          </a:xfrm>
        </p:spPr>
        <p:txBody>
          <a:bodyPr>
            <a:normAutofit fontScale="92500"/>
          </a:bodyPr>
          <a:lstStyle/>
          <a:p>
            <a:r>
              <a:rPr lang="it-IT" sz="8000" b="1" dirty="0">
                <a:solidFill>
                  <a:srgbClr val="002060"/>
                </a:solidFill>
              </a:rPr>
              <a:t>L’Agenda 2030 contro tutte le disuguaglianze</a:t>
            </a:r>
          </a:p>
          <a:p>
            <a:endParaRPr lang="it-IT" b="1" dirty="0">
              <a:solidFill>
                <a:srgbClr val="C00000"/>
              </a:solidFill>
            </a:endParaRPr>
          </a:p>
          <a:p>
            <a:r>
              <a:rPr lang="it-IT" b="1" dirty="0">
                <a:solidFill>
                  <a:srgbClr val="C00000"/>
                </a:solidFill>
              </a:rPr>
              <a:t>Enrico Giovannini</a:t>
            </a:r>
          </a:p>
          <a:p>
            <a:r>
              <a:rPr lang="it-IT" b="1" i="1" dirty="0">
                <a:solidFill>
                  <a:srgbClr val="C00000"/>
                </a:solidFill>
              </a:rPr>
              <a:t>Università di Roma «Tor Vergata»</a:t>
            </a:r>
          </a:p>
          <a:p>
            <a:r>
              <a:rPr lang="it-IT" b="1" i="1" dirty="0">
                <a:solidFill>
                  <a:srgbClr val="C00000"/>
                </a:solidFill>
              </a:rPr>
              <a:t>Portavoce dell’Alleanza Italiana per lo Sviluppo Sostenibile</a:t>
            </a:r>
            <a:endParaRPr lang="it-IT" i="1" dirty="0"/>
          </a:p>
        </p:txBody>
      </p:sp>
    </p:spTree>
    <p:extLst>
      <p:ext uri="{BB962C8B-B14F-4D97-AF65-F5344CB8AC3E}">
        <p14:creationId xmlns:p14="http://schemas.microsoft.com/office/powerpoint/2010/main" val="29256261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65760" y="1684627"/>
            <a:ext cx="12070080" cy="4208174"/>
          </a:xfrm>
        </p:spPr>
        <p:txBody>
          <a:bodyPr>
            <a:normAutofit/>
          </a:bodyPr>
          <a:lstStyle/>
          <a:p>
            <a:r>
              <a:rPr lang="it-IT" dirty="0"/>
              <a:t>«Come alcuni di noi sostengono da gran tempo, i nostri problemi sono bassa crescita e alto debito </a:t>
            </a:r>
            <a:br>
              <a:rPr lang="it-IT" dirty="0"/>
            </a:br>
            <a:r>
              <a:rPr lang="it-IT" dirty="0"/>
              <a:t>(e ora anche le sofferenze bancarie).</a:t>
            </a:r>
            <a:br>
              <a:rPr lang="it-IT" dirty="0"/>
            </a:br>
            <a:r>
              <a:rPr lang="it-IT" dirty="0"/>
              <a:t>  </a:t>
            </a:r>
            <a:br>
              <a:rPr lang="it-IT" dirty="0"/>
            </a:br>
            <a:r>
              <a:rPr lang="it-IT" dirty="0"/>
              <a:t>Ma quasi tutti parlano d'altro: redistribuzione, povertà, sostenibilità, diritti. Tutte cose sacrosante, ma completamente fuori tema per l'Italia di oggi»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97280" y="6319520"/>
            <a:ext cx="568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E-mail di un parlamentare, 19 maggio 2017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87768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960120" y="1631576"/>
            <a:ext cx="10881360" cy="2977572"/>
          </a:xfrm>
        </p:spPr>
        <p:txBody>
          <a:bodyPr/>
          <a:lstStyle/>
          <a:p>
            <a:r>
              <a:rPr lang="it-IT" b="1" dirty="0">
                <a:solidFill>
                  <a:srgbClr val="C00000"/>
                </a:solidFill>
              </a:rPr>
              <a:t>Le previsioni per l’Italia al 2024</a:t>
            </a:r>
            <a:r>
              <a:rPr lang="it-IT" dirty="0"/>
              <a:t/>
            </a:r>
            <a:br>
              <a:rPr lang="it-IT" dirty="0"/>
            </a:br>
            <a:r>
              <a:rPr lang="it-IT" dirty="0"/>
              <a:t/>
            </a:r>
            <a:br>
              <a:rPr lang="it-IT" dirty="0"/>
            </a:br>
            <a:r>
              <a:rPr lang="it-IT" dirty="0"/>
              <a:t/>
            </a:r>
            <a:br>
              <a:rPr lang="it-IT" dirty="0"/>
            </a:br>
            <a:r>
              <a:rPr lang="it-IT" dirty="0"/>
              <a:t/>
            </a:r>
            <a:br>
              <a:rPr lang="it-IT" dirty="0"/>
            </a:br>
            <a:endParaRPr lang="it-IT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2562245"/>
            <a:ext cx="4140200" cy="27819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6972" y="2562245"/>
            <a:ext cx="4314508" cy="285690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76184" y="5545487"/>
            <a:ext cx="4087496" cy="281187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3000" y="5499177"/>
            <a:ext cx="3977640" cy="279673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418080" y="2562245"/>
            <a:ext cx="1950720" cy="418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PIL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64606" y="2593967"/>
            <a:ext cx="1950720" cy="418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PIL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644572" y="2562245"/>
            <a:ext cx="3019108" cy="418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Tasso di disoccupazione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407920" y="5499177"/>
            <a:ext cx="2712720" cy="418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Reddito disponibile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644572" y="5499177"/>
            <a:ext cx="3503454" cy="418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Retribuzioni reali pro-capite</a:t>
            </a:r>
          </a:p>
        </p:txBody>
      </p:sp>
    </p:spTree>
    <p:extLst>
      <p:ext uri="{BB962C8B-B14F-4D97-AF65-F5344CB8AC3E}">
        <p14:creationId xmlns:p14="http://schemas.microsoft.com/office/powerpoint/2010/main" val="10731235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960120" y="1631576"/>
            <a:ext cx="10881360" cy="2977572"/>
          </a:xfrm>
        </p:spPr>
        <p:txBody>
          <a:bodyPr/>
          <a:lstStyle/>
          <a:p>
            <a:r>
              <a:rPr lang="it-IT" b="1" dirty="0">
                <a:solidFill>
                  <a:srgbClr val="C00000"/>
                </a:solidFill>
              </a:rPr>
              <a:t>Le previsioni per il mondo al 2024</a:t>
            </a:r>
            <a:r>
              <a:rPr lang="it-IT" dirty="0"/>
              <a:t/>
            </a:r>
            <a:br>
              <a:rPr lang="it-IT" dirty="0"/>
            </a:br>
            <a:r>
              <a:rPr lang="it-IT" dirty="0"/>
              <a:t/>
            </a:r>
            <a:br>
              <a:rPr lang="it-IT" dirty="0"/>
            </a:br>
            <a:r>
              <a:rPr lang="it-IT" dirty="0"/>
              <a:t/>
            </a:r>
            <a:br>
              <a:rPr lang="it-IT" dirty="0"/>
            </a:br>
            <a:r>
              <a:rPr lang="it-IT" dirty="0"/>
              <a:t/>
            </a:r>
            <a:br>
              <a:rPr lang="it-IT" dirty="0"/>
            </a:br>
            <a:endParaRPr lang="it-IT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532" y="3942080"/>
            <a:ext cx="12262308" cy="42875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19" y="2305657"/>
            <a:ext cx="12140599" cy="177866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281920" y="2966720"/>
            <a:ext cx="2238960" cy="526288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ctangle 9"/>
          <p:cNvSpPr/>
          <p:nvPr/>
        </p:nvSpPr>
        <p:spPr>
          <a:xfrm>
            <a:off x="792480" y="5039360"/>
            <a:ext cx="11728400" cy="119888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ctangle: Rounded Corners 11"/>
          <p:cNvSpPr/>
          <p:nvPr/>
        </p:nvSpPr>
        <p:spPr>
          <a:xfrm>
            <a:off x="10525760" y="5039360"/>
            <a:ext cx="1828800" cy="119888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617344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960120" y="1631576"/>
            <a:ext cx="10881360" cy="2977572"/>
          </a:xfrm>
        </p:spPr>
        <p:txBody>
          <a:bodyPr/>
          <a:lstStyle/>
          <a:p>
            <a:r>
              <a:rPr lang="it-IT" b="1" dirty="0">
                <a:solidFill>
                  <a:srgbClr val="C00000"/>
                </a:solidFill>
              </a:rPr>
              <a:t>Le previsioni dell’OCSE</a:t>
            </a:r>
            <a:r>
              <a:rPr lang="it-IT" dirty="0"/>
              <a:t/>
            </a:r>
            <a:br>
              <a:rPr lang="it-IT" dirty="0"/>
            </a:br>
            <a:r>
              <a:rPr lang="it-IT" dirty="0"/>
              <a:t/>
            </a:r>
            <a:br>
              <a:rPr lang="it-IT" dirty="0"/>
            </a:br>
            <a:r>
              <a:rPr lang="it-IT" dirty="0"/>
              <a:t/>
            </a:r>
            <a:br>
              <a:rPr lang="it-IT" dirty="0"/>
            </a:br>
            <a:r>
              <a:rPr lang="it-IT" dirty="0"/>
              <a:t/>
            </a:r>
            <a:br>
              <a:rPr lang="it-IT" dirty="0"/>
            </a:br>
            <a:endParaRPr lang="it-IT" dirty="0"/>
          </a:p>
        </p:txBody>
      </p:sp>
      <p:pic>
        <p:nvPicPr>
          <p:cNvPr id="1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20" y="2485073"/>
            <a:ext cx="10881360" cy="558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409440" y="2485073"/>
            <a:ext cx="4368800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200" dirty="0"/>
              <a:t>Tasso di crescita annuale del PIL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74240" y="2946400"/>
            <a:ext cx="2804160" cy="418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4" name="TextBox 3"/>
          <p:cNvSpPr txBox="1"/>
          <p:nvPr/>
        </p:nvSpPr>
        <p:spPr>
          <a:xfrm>
            <a:off x="3190240" y="3637280"/>
            <a:ext cx="2722880" cy="418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dirty="0"/>
              <a:t>Economie emergenti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96160" y="5067278"/>
            <a:ext cx="1178560" cy="418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dirty="0"/>
              <a:t>Mondo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96160" y="5920251"/>
            <a:ext cx="1402080" cy="4186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dirty="0"/>
              <a:t>Paesi OCSE</a:t>
            </a:r>
          </a:p>
        </p:txBody>
      </p:sp>
    </p:spTree>
    <p:extLst>
      <p:ext uri="{BB962C8B-B14F-4D97-AF65-F5344CB8AC3E}">
        <p14:creationId xmlns:p14="http://schemas.microsoft.com/office/powerpoint/2010/main" val="16043085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960120" y="1631576"/>
            <a:ext cx="10881360" cy="2977572"/>
          </a:xfrm>
        </p:spPr>
        <p:txBody>
          <a:bodyPr/>
          <a:lstStyle/>
          <a:p>
            <a:r>
              <a:rPr lang="it-IT" b="1" dirty="0">
                <a:solidFill>
                  <a:srgbClr val="C00000"/>
                </a:solidFill>
              </a:rPr>
              <a:t>Le previsioni dell’OCSE</a:t>
            </a:r>
            <a:r>
              <a:rPr lang="it-IT" dirty="0"/>
              <a:t/>
            </a:r>
            <a:br>
              <a:rPr lang="it-IT" dirty="0"/>
            </a:br>
            <a:r>
              <a:rPr lang="it-IT" dirty="0"/>
              <a:t/>
            </a:r>
            <a:br>
              <a:rPr lang="it-IT" dirty="0"/>
            </a:br>
            <a:r>
              <a:rPr lang="it-IT" dirty="0"/>
              <a:t/>
            </a:r>
            <a:br>
              <a:rPr lang="it-IT" dirty="0"/>
            </a:br>
            <a:r>
              <a:rPr lang="it-IT" dirty="0"/>
              <a:t/>
            </a:r>
            <a:br>
              <a:rPr lang="it-IT" dirty="0"/>
            </a:br>
            <a:endParaRPr lang="it-IT" dirty="0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2" y="2556510"/>
            <a:ext cx="11373167" cy="5638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80640" y="2556510"/>
            <a:ext cx="9484360" cy="418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dirty="0"/>
              <a:t>Rapporto tra i salari più alti (top 90%) e quelli più bassi (bottom 10%)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90880" y="6717796"/>
            <a:ext cx="11374120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3000" b="1" dirty="0"/>
              <a:t>Salari crescenti per i lavoratori ad alta qualificazione </a:t>
            </a:r>
          </a:p>
          <a:p>
            <a:pPr algn="ctr"/>
            <a:r>
              <a:rPr lang="it-IT" sz="3000" b="1" dirty="0"/>
              <a:t>Salari in discesa per i lavoratori a bassa qualificazione</a:t>
            </a:r>
          </a:p>
          <a:p>
            <a:endParaRPr lang="it-IT" sz="3000" b="1" dirty="0"/>
          </a:p>
        </p:txBody>
      </p:sp>
      <p:sp>
        <p:nvSpPr>
          <p:cNvPr id="6" name="Arrow: Down 5"/>
          <p:cNvSpPr/>
          <p:nvPr/>
        </p:nvSpPr>
        <p:spPr>
          <a:xfrm rot="18865227">
            <a:off x="960120" y="3899572"/>
            <a:ext cx="2006600" cy="147624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563929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80110" y="1706880"/>
            <a:ext cx="11041380" cy="899160"/>
          </a:xfrm>
        </p:spPr>
        <p:txBody>
          <a:bodyPr/>
          <a:lstStyle/>
          <a:p>
            <a:pPr algn="ctr"/>
            <a:r>
              <a:rPr lang="it-IT" b="1" dirty="0">
                <a:solidFill>
                  <a:srgbClr val="C00000"/>
                </a:solidFill>
              </a:rPr>
              <a:t>L’impatto del cambiamento climatico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493" y="2621280"/>
            <a:ext cx="12677140" cy="56083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2885440"/>
            <a:ext cx="6364288" cy="597913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2400" b="1" dirty="0"/>
              <a:t>Il cambiamento climatico non colpirà l’Europa in modo omogeneo</a:t>
            </a:r>
          </a:p>
          <a:p>
            <a:endParaRPr lang="it-IT" dirty="0"/>
          </a:p>
          <a:p>
            <a:endParaRPr lang="it-IT" dirty="0"/>
          </a:p>
          <a:p>
            <a:r>
              <a:rPr lang="it-IT" sz="2400" b="1" dirty="0"/>
              <a:t>L’area mediterranea sarà maggiormente colpita con fenomeni estremi più frequenti</a:t>
            </a:r>
          </a:p>
          <a:p>
            <a:endParaRPr lang="it-IT" sz="2400" b="1" dirty="0"/>
          </a:p>
          <a:p>
            <a:r>
              <a:rPr lang="it-IT" sz="2400" b="1" dirty="0"/>
              <a:t>L’Italia sarà colpita più di molti altri paesi europei</a:t>
            </a:r>
          </a:p>
          <a:p>
            <a:endParaRPr lang="it-IT" dirty="0"/>
          </a:p>
          <a:p>
            <a:endParaRPr lang="it-IT" dirty="0"/>
          </a:p>
          <a:p>
            <a:r>
              <a:rPr lang="it-IT" sz="2400" b="1" dirty="0"/>
              <a:t>Aumenteranno le disuguaglianze</a:t>
            </a: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302730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80110" y="1686560"/>
            <a:ext cx="11041380" cy="899160"/>
          </a:xfrm>
        </p:spPr>
        <p:txBody>
          <a:bodyPr/>
          <a:lstStyle/>
          <a:p>
            <a:pPr algn="ctr"/>
            <a:r>
              <a:rPr lang="it-IT" b="1" dirty="0">
                <a:solidFill>
                  <a:srgbClr val="C00000"/>
                </a:solidFill>
              </a:rPr>
              <a:t>L’impatto del cambiamento climatico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6750" y="2475439"/>
            <a:ext cx="9137650" cy="583286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36750" y="2373839"/>
            <a:ext cx="9279890" cy="74392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«Vincitori» e «vinti» nell’UE a causa del cambiamento climatico</a:t>
            </a:r>
          </a:p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299169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6"/>
          <p:cNvSpPr txBox="1">
            <a:spLocks/>
          </p:cNvSpPr>
          <p:nvPr/>
        </p:nvSpPr>
        <p:spPr>
          <a:xfrm>
            <a:off x="880110" y="1849120"/>
            <a:ext cx="11041380" cy="89916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12801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kern="1200">
                <a:solidFill>
                  <a:schemeClr val="tx1"/>
                </a:solidFill>
                <a:latin typeface="Gotham Medium" panose="02000603030000020004" pitchFamily="2" charset="0"/>
                <a:ea typeface="+mj-ea"/>
                <a:cs typeface="+mj-cs"/>
              </a:defRPr>
            </a:lvl1pPr>
          </a:lstStyle>
          <a:p>
            <a:r>
              <a:rPr lang="it-IT" sz="4300" b="1" dirty="0">
                <a:solidFill>
                  <a:srgbClr val="C00000"/>
                </a:solidFill>
              </a:rPr>
              <a:t>L’impatto del cambiamento climatico</a:t>
            </a:r>
          </a:p>
          <a:p>
            <a:r>
              <a:rPr lang="it-IT" sz="2400" dirty="0"/>
              <a:t>Variazioni della scarsità dell’acqua al 2030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5607" y="2931159"/>
            <a:ext cx="9165273" cy="5087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3829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5612" y="2491740"/>
            <a:ext cx="7171533" cy="576654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89280" y="1564640"/>
            <a:ext cx="11135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dirty="0">
                <a:solidFill>
                  <a:srgbClr val="C00000"/>
                </a:solidFill>
              </a:rPr>
              <a:t>L’impatto dell’automazione sull’occupazione</a:t>
            </a:r>
          </a:p>
        </p:txBody>
      </p:sp>
      <p:cxnSp>
        <p:nvCxnSpPr>
          <p:cNvPr id="6" name="Straight Connector 5"/>
          <p:cNvCxnSpPr>
            <a:cxnSpLocks/>
          </p:cNvCxnSpPr>
          <p:nvPr/>
        </p:nvCxnSpPr>
        <p:spPr>
          <a:xfrm flipV="1">
            <a:off x="5222240" y="2682240"/>
            <a:ext cx="0" cy="526288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Arrow: Right 10"/>
          <p:cNvSpPr/>
          <p:nvPr/>
        </p:nvSpPr>
        <p:spPr>
          <a:xfrm>
            <a:off x="589280" y="2844800"/>
            <a:ext cx="2406332" cy="65024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13280" y="2215029"/>
            <a:ext cx="9611360" cy="418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dirty="0"/>
              <a:t>Lavori automatizzabili          Lavori con cambiamenti significativi delle attività svolte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 flipV="1">
            <a:off x="1767840" y="2242814"/>
            <a:ext cx="345440" cy="31254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6312" y="2231986"/>
            <a:ext cx="354648" cy="354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4439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89280" y="1564640"/>
            <a:ext cx="1113536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dirty="0">
                <a:solidFill>
                  <a:srgbClr val="C00000"/>
                </a:solidFill>
              </a:rPr>
              <a:t>L’impatto dell’automazione sull’occupazione</a:t>
            </a:r>
          </a:p>
          <a:p>
            <a:pPr algn="ctr"/>
            <a:r>
              <a:rPr lang="it-IT" sz="2200" dirty="0"/>
              <a:t>Tasso di disoccupazione per qualifica nell’Unione europea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622" y="2905760"/>
            <a:ext cx="11664232" cy="51409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11680" y="7628592"/>
            <a:ext cx="1605280" cy="418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dirty="0"/>
              <a:t>Totale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551680" y="7628592"/>
            <a:ext cx="1849120" cy="418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dirty="0"/>
              <a:t>Bassa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244080" y="7628592"/>
            <a:ext cx="2062480" cy="418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dirty="0"/>
              <a:t>Media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0302240" y="7628592"/>
            <a:ext cx="1849120" cy="418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dirty="0"/>
              <a:t>Alta</a:t>
            </a:r>
          </a:p>
        </p:txBody>
      </p:sp>
    </p:spTree>
    <p:extLst>
      <p:ext uri="{BB962C8B-B14F-4D97-AF65-F5344CB8AC3E}">
        <p14:creationId xmlns:p14="http://schemas.microsoft.com/office/powerpoint/2010/main" val="12943688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0880" y="929370"/>
            <a:ext cx="5933440" cy="724614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79330" y="7272231"/>
            <a:ext cx="1969959" cy="903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718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29248" y="2192627"/>
            <a:ext cx="12070080" cy="4208174"/>
          </a:xfrm>
        </p:spPr>
        <p:txBody>
          <a:bodyPr>
            <a:normAutofit fontScale="90000"/>
          </a:bodyPr>
          <a:lstStyle/>
          <a:p>
            <a:pPr algn="l"/>
            <a:r>
              <a:rPr lang="it-IT" dirty="0"/>
              <a:t>«Questi problemi sono intimamente legati alla cultura dello scarto, che colpisce tanto gli esseri umani esclusi quanto le cose che si trasformano velocemente in spazzatura».</a:t>
            </a:r>
            <a:br>
              <a:rPr lang="it-IT" dirty="0"/>
            </a:br>
            <a:r>
              <a:rPr lang="it-IT" dirty="0"/>
              <a:t>                                                        ...</a:t>
            </a:r>
            <a:br>
              <a:rPr lang="it-IT" dirty="0"/>
            </a:br>
            <a:r>
              <a:rPr lang="it-IT" dirty="0"/>
              <a:t/>
            </a:r>
            <a:br>
              <a:rPr lang="it-IT" dirty="0"/>
            </a:br>
            <a:r>
              <a:rPr lang="it-IT" dirty="0"/>
              <a:t/>
            </a:r>
            <a:br>
              <a:rPr lang="it-IT" dirty="0"/>
            </a:br>
            <a:r>
              <a:rPr lang="it-IT" dirty="0"/>
              <a:t/>
            </a:r>
            <a:br>
              <a:rPr lang="it-IT" dirty="0"/>
            </a:br>
            <a:r>
              <a:rPr lang="it-IT" dirty="0"/>
              <a:t/>
            </a:r>
            <a:br>
              <a:rPr lang="it-IT" dirty="0"/>
            </a:br>
            <a:endParaRPr lang="it-IT" dirty="0"/>
          </a:p>
        </p:txBody>
      </p:sp>
      <p:pic>
        <p:nvPicPr>
          <p:cNvPr id="4" name="Picture 2" descr="http://ieet.org/archive/Pope_Francis_20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8251" y="6055358"/>
            <a:ext cx="2307393" cy="2119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56640" y="7712953"/>
            <a:ext cx="5608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Lettera Enciclica «Laudato sì». Par. 23 e 48</a:t>
            </a:r>
            <a:r>
              <a:rPr lang="it-IT" dirty="0"/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7680" y="3799840"/>
            <a:ext cx="1194816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/>
              <a:t>«L’ambiente umano e l’ambiente naturale si degradano insieme, e non potremo affrontare adeguatamente il degrado ambientale, se non prestiamo attenzione alle cause che hanno attinenza con il degrado umano e sociale. Di fatto, il deterioramento dell’ambiente e quello </a:t>
            </a:r>
            <a:br>
              <a:rPr lang="it-IT" sz="3600" dirty="0"/>
            </a:br>
            <a:r>
              <a:rPr lang="it-IT" sz="3600" dirty="0"/>
              <a:t>della società colpiscono in modo speciale  </a:t>
            </a:r>
            <a:br>
              <a:rPr lang="it-IT" sz="3600" dirty="0"/>
            </a:br>
            <a:r>
              <a:rPr lang="it-IT" sz="3600" dirty="0"/>
              <a:t>i più deboli del pianeta»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46400" y="1219200"/>
            <a:ext cx="589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dirty="0">
                <a:solidFill>
                  <a:srgbClr val="C00000"/>
                </a:solidFill>
              </a:rPr>
              <a:t>Un cambio di paradigma</a:t>
            </a:r>
          </a:p>
        </p:txBody>
      </p:sp>
    </p:spTree>
    <p:extLst>
      <p:ext uri="{BB962C8B-B14F-4D97-AF65-F5344CB8AC3E}">
        <p14:creationId xmlns:p14="http://schemas.microsoft.com/office/powerpoint/2010/main" val="10669269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55040" y="1374396"/>
            <a:ext cx="11602720" cy="7241284"/>
          </a:xfrm>
        </p:spPr>
        <p:txBody>
          <a:bodyPr>
            <a:normAutofit/>
          </a:bodyPr>
          <a:lstStyle/>
          <a:p>
            <a:r>
              <a:rPr lang="it-IT" sz="5000" b="1" dirty="0">
                <a:solidFill>
                  <a:srgbClr val="C00000"/>
                </a:solidFill>
              </a:rPr>
              <a:t>L’Italia non è su un sentiero di sostenibilità</a:t>
            </a:r>
          </a:p>
          <a:p>
            <a:pPr>
              <a:defRPr/>
            </a:pPr>
            <a:endParaRPr lang="it-IT" altLang="it-IT" sz="3600" b="1" dirty="0">
              <a:solidFill>
                <a:srgbClr val="002060"/>
              </a:solidFill>
            </a:endParaRPr>
          </a:p>
          <a:p>
            <a:pPr>
              <a:defRPr/>
            </a:pPr>
            <a:endParaRPr lang="it-IT" altLang="it-IT" sz="3600" b="1" dirty="0">
              <a:solidFill>
                <a:srgbClr val="002060"/>
              </a:solidFill>
            </a:endParaRPr>
          </a:p>
          <a:p>
            <a:pPr>
              <a:defRPr/>
            </a:pPr>
            <a:endParaRPr lang="it-IT" altLang="it-IT" sz="3600" b="1" dirty="0">
              <a:solidFill>
                <a:srgbClr val="002060"/>
              </a:solidFill>
            </a:endParaRPr>
          </a:p>
          <a:p>
            <a:pPr>
              <a:defRPr/>
            </a:pPr>
            <a:endParaRPr lang="it-IT" altLang="it-IT" sz="3600" b="1" dirty="0">
              <a:solidFill>
                <a:srgbClr val="002060"/>
              </a:solidFill>
            </a:endParaRPr>
          </a:p>
          <a:p>
            <a:pPr>
              <a:defRPr/>
            </a:pPr>
            <a:endParaRPr lang="it-IT" altLang="it-IT" sz="3600" b="1" dirty="0">
              <a:solidFill>
                <a:srgbClr val="002060"/>
              </a:solidFill>
            </a:endParaRPr>
          </a:p>
          <a:p>
            <a:pPr>
              <a:defRPr/>
            </a:pPr>
            <a:endParaRPr lang="it-IT" altLang="it-IT" sz="3600" b="1" dirty="0">
              <a:solidFill>
                <a:srgbClr val="002060"/>
              </a:solidFill>
            </a:endParaRPr>
          </a:p>
          <a:p>
            <a:pPr>
              <a:defRPr/>
            </a:pPr>
            <a:endParaRPr lang="it-IT" altLang="it-IT" sz="3600" b="1" dirty="0">
              <a:solidFill>
                <a:srgbClr val="002060"/>
              </a:solidFill>
            </a:endParaRPr>
          </a:p>
          <a:p>
            <a:pPr>
              <a:spcBef>
                <a:spcPts val="600"/>
              </a:spcBef>
              <a:defRPr/>
            </a:pPr>
            <a:endParaRPr lang="it-IT" altLang="it-IT" sz="3600" b="1" dirty="0">
              <a:solidFill>
                <a:srgbClr val="00206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50240" y="2682240"/>
            <a:ext cx="7640320" cy="5311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it-IT" altLang="it-IT" sz="3200" b="1" dirty="0"/>
              <a:t>Debolezze recuperabili nel breve termine sul piano giuridico-istituzionale</a:t>
            </a:r>
          </a:p>
          <a:p>
            <a:pPr marL="571500" indent="-571500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it-IT" altLang="it-IT" sz="3200" b="1" dirty="0"/>
              <a:t>Mancanza di attuazione di strategie e di legislazioni già definite che consentirebbero di realizzare molti SDGs</a:t>
            </a:r>
          </a:p>
          <a:p>
            <a:pPr marL="571500" indent="-571500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it-IT" altLang="it-IT" sz="3200" b="1" dirty="0"/>
              <a:t>Carenza di alcune strategie fondamentali </a:t>
            </a:r>
          </a:p>
          <a:p>
            <a:pPr marL="571500" indent="-571500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it-IT" altLang="it-IT" sz="3200" b="1" dirty="0"/>
              <a:t>Assenza di una visione sistemica conduce a interventi contraddittori e troppo focalizzati sul breve termine </a:t>
            </a:r>
          </a:p>
          <a:p>
            <a:endParaRPr lang="it-IT" dirty="0"/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5360" y="2886392"/>
            <a:ext cx="3291840" cy="4563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54252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ontent Placeholder 1"/>
          <p:cNvSpPr>
            <a:spLocks noGrp="1"/>
          </p:cNvSpPr>
          <p:nvPr>
            <p:ph idx="1"/>
          </p:nvPr>
        </p:nvSpPr>
        <p:spPr>
          <a:xfrm>
            <a:off x="960120" y="2884806"/>
            <a:ext cx="11841480" cy="5242878"/>
          </a:xfrm>
        </p:spPr>
        <p:txBody>
          <a:bodyPr/>
          <a:lstStyle/>
          <a:p>
            <a:pPr>
              <a:defRPr/>
            </a:pPr>
            <a:r>
              <a:rPr lang="it-IT" sz="3920" b="1" dirty="0">
                <a:solidFill>
                  <a:srgbClr val="002060"/>
                </a:solidFill>
              </a:rPr>
              <a:t>Cambiamento climatico ed energia </a:t>
            </a:r>
          </a:p>
          <a:p>
            <a:pPr>
              <a:defRPr/>
            </a:pPr>
            <a:r>
              <a:rPr lang="en-US" sz="3920" b="1" dirty="0" err="1">
                <a:solidFill>
                  <a:srgbClr val="002060"/>
                </a:solidFill>
              </a:rPr>
              <a:t>Povertà</a:t>
            </a:r>
            <a:r>
              <a:rPr lang="en-US" sz="3920" b="1" dirty="0">
                <a:solidFill>
                  <a:srgbClr val="002060"/>
                </a:solidFill>
              </a:rPr>
              <a:t> e </a:t>
            </a:r>
            <a:r>
              <a:rPr lang="en-US" sz="3920" b="1" dirty="0" err="1">
                <a:solidFill>
                  <a:srgbClr val="002060"/>
                </a:solidFill>
              </a:rPr>
              <a:t>disuguaglianze</a:t>
            </a:r>
            <a:endParaRPr lang="it-IT" sz="3920" dirty="0">
              <a:solidFill>
                <a:srgbClr val="002060"/>
              </a:solidFill>
            </a:endParaRPr>
          </a:p>
          <a:p>
            <a:pPr>
              <a:defRPr/>
            </a:pPr>
            <a:r>
              <a:rPr lang="it-IT" sz="3920" b="1" dirty="0">
                <a:solidFill>
                  <a:srgbClr val="002060"/>
                </a:solidFill>
              </a:rPr>
              <a:t>Economia circolare, innovazione, lavoro</a:t>
            </a:r>
            <a:endParaRPr lang="it-IT" sz="3920" dirty="0">
              <a:solidFill>
                <a:srgbClr val="002060"/>
              </a:solidFill>
            </a:endParaRPr>
          </a:p>
          <a:p>
            <a:pPr>
              <a:defRPr/>
            </a:pPr>
            <a:r>
              <a:rPr lang="it-IT" sz="3920" b="1" dirty="0">
                <a:solidFill>
                  <a:srgbClr val="002060"/>
                </a:solidFill>
              </a:rPr>
              <a:t>Capitale umano, salute ed educazione</a:t>
            </a:r>
            <a:endParaRPr lang="it-IT" sz="3920" dirty="0">
              <a:solidFill>
                <a:srgbClr val="002060"/>
              </a:solidFill>
            </a:endParaRPr>
          </a:p>
          <a:p>
            <a:pPr>
              <a:defRPr/>
            </a:pPr>
            <a:r>
              <a:rPr lang="it-IT" sz="3920" b="1" dirty="0">
                <a:solidFill>
                  <a:srgbClr val="002060"/>
                </a:solidFill>
              </a:rPr>
              <a:t>Capitale naturale e qualità dell’ambiente</a:t>
            </a:r>
          </a:p>
          <a:p>
            <a:pPr>
              <a:defRPr/>
            </a:pPr>
            <a:r>
              <a:rPr lang="it-IT" sz="3920" b="1" dirty="0">
                <a:solidFill>
                  <a:srgbClr val="002060"/>
                </a:solidFill>
              </a:rPr>
              <a:t>Città, infrastrutture e capitale sociale</a:t>
            </a:r>
          </a:p>
          <a:p>
            <a:pPr>
              <a:defRPr/>
            </a:pPr>
            <a:r>
              <a:rPr lang="it-IT" sz="3920" b="1" dirty="0">
                <a:solidFill>
                  <a:srgbClr val="002060"/>
                </a:solidFill>
              </a:rPr>
              <a:t>Cooperazione internazionale</a:t>
            </a:r>
            <a:endParaRPr lang="it-IT" sz="3920" dirty="0">
              <a:solidFill>
                <a:srgbClr val="002060"/>
              </a:solidFill>
            </a:endParaRPr>
          </a:p>
        </p:txBody>
      </p:sp>
      <p:sp>
        <p:nvSpPr>
          <p:cNvPr id="26627" name="Rectangle 1"/>
          <p:cNvSpPr>
            <a:spLocks noChangeArrowheads="1"/>
          </p:cNvSpPr>
          <p:nvPr/>
        </p:nvSpPr>
        <p:spPr bwMode="auto">
          <a:xfrm>
            <a:off x="-319722" y="1728471"/>
            <a:ext cx="11592560" cy="6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buFontTx/>
              <a:buNone/>
            </a:pPr>
            <a:r>
              <a:rPr lang="it-IT" altLang="ja-JP" sz="3920" b="1" dirty="0">
                <a:solidFill>
                  <a:srgbClr val="C00000"/>
                </a:solidFill>
              </a:rPr>
              <a:t>                Politiche per lo sviluppo sostenibile</a:t>
            </a:r>
            <a:endParaRPr lang="en-GB" altLang="it-IT" sz="3920" b="1" dirty="0">
              <a:solidFill>
                <a:srgbClr val="CC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50459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98039" y="1951888"/>
            <a:ext cx="11041380" cy="913232"/>
          </a:xfrm>
        </p:spPr>
        <p:txBody>
          <a:bodyPr/>
          <a:lstStyle/>
          <a:p>
            <a:pPr algn="ctr"/>
            <a:r>
              <a:rPr lang="it-IT" b="1" dirty="0">
                <a:solidFill>
                  <a:srgbClr val="C00000"/>
                </a:solidFill>
              </a:rPr>
              <a:t>Un approccio basato sui flussi e sugli stock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898039" y="3272716"/>
            <a:ext cx="11041380" cy="4213412"/>
          </a:xfrm>
        </p:spPr>
        <p:txBody>
          <a:bodyPr>
            <a:noAutofit/>
          </a:bodyPr>
          <a:lstStyle/>
          <a:p>
            <a:r>
              <a:rPr lang="it-IT" sz="4000" b="1" dirty="0">
                <a:solidFill>
                  <a:srgbClr val="002060"/>
                </a:solidFill>
              </a:rPr>
              <a:t>EDUCAZIONE E CULTURA</a:t>
            </a:r>
          </a:p>
          <a:p>
            <a:endParaRPr lang="it-IT" sz="4000" b="1" dirty="0">
              <a:solidFill>
                <a:srgbClr val="002060"/>
              </a:solidFill>
            </a:endParaRPr>
          </a:p>
          <a:p>
            <a:r>
              <a:rPr lang="it-IT" sz="4000" b="1" dirty="0">
                <a:solidFill>
                  <a:srgbClr val="002060"/>
                </a:solidFill>
              </a:rPr>
              <a:t>IMPRENDITORIALITA’ E INNOVAZIONE</a:t>
            </a:r>
          </a:p>
          <a:p>
            <a:endParaRPr lang="it-IT" sz="4000" b="1" dirty="0">
              <a:solidFill>
                <a:srgbClr val="002060"/>
              </a:solidFill>
            </a:endParaRPr>
          </a:p>
          <a:p>
            <a:r>
              <a:rPr lang="it-IT" sz="4000" b="1" dirty="0">
                <a:solidFill>
                  <a:srgbClr val="002060"/>
                </a:solidFill>
              </a:rPr>
              <a:t>ALIMENTAZIONE E SALUTE</a:t>
            </a:r>
          </a:p>
          <a:p>
            <a:endParaRPr lang="it-IT" sz="4000" b="1" dirty="0">
              <a:solidFill>
                <a:srgbClr val="002060"/>
              </a:solidFill>
            </a:endParaRPr>
          </a:p>
          <a:p>
            <a:r>
              <a:rPr lang="it-IT" sz="4000" b="1" dirty="0">
                <a:solidFill>
                  <a:srgbClr val="002060"/>
                </a:solidFill>
              </a:rPr>
              <a:t>LAVORO E WELFARE</a:t>
            </a:r>
          </a:p>
        </p:txBody>
      </p:sp>
    </p:spTree>
    <p:extLst>
      <p:ext uri="{BB962C8B-B14F-4D97-AF65-F5344CB8AC3E}">
        <p14:creationId xmlns:p14="http://schemas.microsoft.com/office/powerpoint/2010/main" val="1359752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98039" y="1687728"/>
            <a:ext cx="11041380" cy="913232"/>
          </a:xfrm>
        </p:spPr>
        <p:txBody>
          <a:bodyPr>
            <a:normAutofit fontScale="90000"/>
          </a:bodyPr>
          <a:lstStyle/>
          <a:p>
            <a:pPr algn="ctr"/>
            <a:r>
              <a:rPr lang="it-IT" sz="4400" b="1" dirty="0">
                <a:solidFill>
                  <a:srgbClr val="C00000"/>
                </a:solidFill>
              </a:rPr>
              <a:t>Le disuguaglianze iniziano da piccoli</a:t>
            </a:r>
            <a:r>
              <a:rPr lang="it-IT" b="1" dirty="0">
                <a:solidFill>
                  <a:srgbClr val="C00000"/>
                </a:solidFill>
              </a:rPr>
              <a:t/>
            </a:r>
            <a:br>
              <a:rPr lang="it-IT" b="1" dirty="0">
                <a:solidFill>
                  <a:srgbClr val="C00000"/>
                </a:solidFill>
              </a:rPr>
            </a:br>
            <a:r>
              <a:rPr lang="it-IT" sz="2300" dirty="0"/>
              <a:t>Percentuale di alunni che non raggiungono le competenze minime </a:t>
            </a:r>
            <a:br>
              <a:rPr lang="it-IT" sz="2300" dirty="0"/>
            </a:br>
            <a:r>
              <a:rPr lang="it-IT" sz="2300" dirty="0"/>
              <a:t>per livello socio-economico della famiglia di origine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53920" y="2815907"/>
            <a:ext cx="9530080" cy="5283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840" y="3068320"/>
            <a:ext cx="9997439" cy="5151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9658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98039" y="1687728"/>
            <a:ext cx="11041380" cy="913232"/>
          </a:xfrm>
        </p:spPr>
        <p:txBody>
          <a:bodyPr>
            <a:normAutofit fontScale="90000"/>
          </a:bodyPr>
          <a:lstStyle/>
          <a:p>
            <a:pPr algn="ctr"/>
            <a:r>
              <a:rPr lang="it-IT" sz="4400" b="1" dirty="0">
                <a:solidFill>
                  <a:srgbClr val="C00000"/>
                </a:solidFill>
              </a:rPr>
              <a:t>Le disuguaglianze iniziano da piccoli</a:t>
            </a:r>
            <a:br>
              <a:rPr lang="it-IT" sz="4400" b="1" dirty="0">
                <a:solidFill>
                  <a:srgbClr val="C00000"/>
                </a:solidFill>
              </a:rPr>
            </a:br>
            <a:r>
              <a:rPr lang="it-IT" sz="2300" dirty="0"/>
              <a:t>Percentuale di dispersione tra i ragazzi migranti e non migranti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53920" y="2815907"/>
            <a:ext cx="9530080" cy="5283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681" y="3009900"/>
            <a:ext cx="11030304" cy="4935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3996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98039" y="1687728"/>
            <a:ext cx="11041380" cy="913232"/>
          </a:xfrm>
        </p:spPr>
        <p:txBody>
          <a:bodyPr>
            <a:normAutofit fontScale="90000"/>
          </a:bodyPr>
          <a:lstStyle/>
          <a:p>
            <a:pPr algn="ctr"/>
            <a:r>
              <a:rPr lang="it-IT" sz="4400" b="1" dirty="0">
                <a:solidFill>
                  <a:srgbClr val="C00000"/>
                </a:solidFill>
              </a:rPr>
              <a:t>Le disuguaglianze iniziano da piccoli</a:t>
            </a:r>
            <a:r>
              <a:rPr lang="it-IT" b="1" dirty="0">
                <a:solidFill>
                  <a:srgbClr val="C00000"/>
                </a:solidFill>
              </a:rPr>
              <a:t/>
            </a:r>
            <a:br>
              <a:rPr lang="it-IT" b="1" dirty="0">
                <a:solidFill>
                  <a:srgbClr val="C00000"/>
                </a:solidFill>
              </a:rPr>
            </a:br>
            <a:r>
              <a:rPr lang="it-IT" sz="2300" dirty="0"/>
              <a:t>Percentuale di alunni di 15 anni che non raggiungono le competenze minime </a:t>
            </a:r>
            <a:br>
              <a:rPr lang="it-IT" sz="2300" dirty="0"/>
            </a:br>
            <a:r>
              <a:rPr lang="it-IT" sz="2300" dirty="0"/>
              <a:t>per numero di anni di frequenza al nido o servizi integrativi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53920" y="2815907"/>
            <a:ext cx="9530080" cy="5283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039" y="2775267"/>
            <a:ext cx="10359241" cy="5510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6772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53920" y="2815907"/>
            <a:ext cx="9530080" cy="5283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898039" y="1606448"/>
            <a:ext cx="11041380" cy="5677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12801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Gotham Book" panose="02000603040000020004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it-IT" b="1" dirty="0">
                <a:solidFill>
                  <a:srgbClr val="C00000"/>
                </a:solidFill>
              </a:rPr>
              <a:t>Il legame tra istruzione e salute</a:t>
            </a:r>
            <a:endParaRPr lang="it-IT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8483691"/>
              </p:ext>
            </p:extLst>
          </p:nvPr>
        </p:nvGraphicFramePr>
        <p:xfrm>
          <a:off x="1158239" y="2235200"/>
          <a:ext cx="10781177" cy="586693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127634">
                  <a:extLst>
                    <a:ext uri="{9D8B030D-6E8A-4147-A177-3AD203B41FA5}">
                      <a16:colId xmlns:a16="http://schemas.microsoft.com/office/drawing/2014/main" xmlns="" val="3710526060"/>
                    </a:ext>
                  </a:extLst>
                </a:gridCol>
                <a:gridCol w="690258">
                  <a:extLst>
                    <a:ext uri="{9D8B030D-6E8A-4147-A177-3AD203B41FA5}">
                      <a16:colId xmlns:a16="http://schemas.microsoft.com/office/drawing/2014/main" xmlns="" val="555933246"/>
                    </a:ext>
                  </a:extLst>
                </a:gridCol>
                <a:gridCol w="690258">
                  <a:extLst>
                    <a:ext uri="{9D8B030D-6E8A-4147-A177-3AD203B41FA5}">
                      <a16:colId xmlns:a16="http://schemas.microsoft.com/office/drawing/2014/main" xmlns="" val="2692575614"/>
                    </a:ext>
                  </a:extLst>
                </a:gridCol>
                <a:gridCol w="690258">
                  <a:extLst>
                    <a:ext uri="{9D8B030D-6E8A-4147-A177-3AD203B41FA5}">
                      <a16:colId xmlns:a16="http://schemas.microsoft.com/office/drawing/2014/main" xmlns="" val="559665172"/>
                    </a:ext>
                  </a:extLst>
                </a:gridCol>
                <a:gridCol w="690258">
                  <a:extLst>
                    <a:ext uri="{9D8B030D-6E8A-4147-A177-3AD203B41FA5}">
                      <a16:colId xmlns:a16="http://schemas.microsoft.com/office/drawing/2014/main" xmlns="" val="2042846566"/>
                    </a:ext>
                  </a:extLst>
                </a:gridCol>
                <a:gridCol w="131479">
                  <a:extLst>
                    <a:ext uri="{9D8B030D-6E8A-4147-A177-3AD203B41FA5}">
                      <a16:colId xmlns:a16="http://schemas.microsoft.com/office/drawing/2014/main" xmlns="" val="1167831233"/>
                    </a:ext>
                  </a:extLst>
                </a:gridCol>
                <a:gridCol w="690258">
                  <a:extLst>
                    <a:ext uri="{9D8B030D-6E8A-4147-A177-3AD203B41FA5}">
                      <a16:colId xmlns:a16="http://schemas.microsoft.com/office/drawing/2014/main" xmlns="" val="2067934829"/>
                    </a:ext>
                  </a:extLst>
                </a:gridCol>
                <a:gridCol w="690258">
                  <a:extLst>
                    <a:ext uri="{9D8B030D-6E8A-4147-A177-3AD203B41FA5}">
                      <a16:colId xmlns:a16="http://schemas.microsoft.com/office/drawing/2014/main" xmlns="" val="2035312508"/>
                    </a:ext>
                  </a:extLst>
                </a:gridCol>
                <a:gridCol w="690258">
                  <a:extLst>
                    <a:ext uri="{9D8B030D-6E8A-4147-A177-3AD203B41FA5}">
                      <a16:colId xmlns:a16="http://schemas.microsoft.com/office/drawing/2014/main" xmlns="" val="3156010690"/>
                    </a:ext>
                  </a:extLst>
                </a:gridCol>
                <a:gridCol w="690258">
                  <a:extLst>
                    <a:ext uri="{9D8B030D-6E8A-4147-A177-3AD203B41FA5}">
                      <a16:colId xmlns:a16="http://schemas.microsoft.com/office/drawing/2014/main" xmlns="" val="3790276698"/>
                    </a:ext>
                  </a:extLst>
                </a:gridCol>
              </a:tblGrid>
              <a:tr h="482436">
                <a:tc rowSpan="2">
                  <a:txBody>
                    <a:bodyPr/>
                    <a:lstStyle/>
                    <a:p>
                      <a:pPr algn="l" fontAlgn="ctr"/>
                      <a:r>
                        <a:rPr lang="it-IT" sz="2400" b="1" u="none" strike="noStrike" dirty="0">
                          <a:effectLst/>
                        </a:rPr>
                        <a:t>LIVELLO DI ISTRUZIONE</a:t>
                      </a:r>
                      <a:endParaRPr lang="it-IT" sz="2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it-IT" sz="2400" b="1" u="none" strike="noStrike">
                          <a:effectLst/>
                        </a:rPr>
                        <a:t>Maschi</a:t>
                      </a:r>
                      <a:endParaRPr lang="it-IT" sz="2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400" b="1" u="none" strike="noStrike">
                          <a:effectLst/>
                        </a:rPr>
                        <a:t> </a:t>
                      </a:r>
                      <a:endParaRPr lang="it-IT" sz="2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it-IT" sz="2400" b="1" u="none" strike="noStrike" dirty="0">
                          <a:effectLst/>
                        </a:rPr>
                        <a:t>Femmine</a:t>
                      </a:r>
                      <a:endParaRPr lang="it-IT" sz="2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54580394"/>
                  </a:ext>
                </a:extLst>
              </a:tr>
              <a:tr h="482436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400" b="1" u="none" strike="noStrike">
                          <a:effectLst/>
                        </a:rPr>
                        <a:t>0 anni</a:t>
                      </a:r>
                      <a:endParaRPr lang="it-IT" sz="2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400" b="1" u="none" strike="noStrike" dirty="0">
                          <a:effectLst/>
                        </a:rPr>
                        <a:t>25 anni</a:t>
                      </a:r>
                      <a:endParaRPr lang="it-IT" sz="2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400" b="1" u="none" strike="noStrike">
                          <a:effectLst/>
                        </a:rPr>
                        <a:t>45 anni</a:t>
                      </a:r>
                      <a:endParaRPr lang="it-IT" sz="2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400" b="1" u="none" strike="noStrike">
                          <a:effectLst/>
                        </a:rPr>
                        <a:t>65 anni</a:t>
                      </a:r>
                      <a:endParaRPr lang="it-IT" sz="2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2400" b="1" u="none" strike="noStrike" dirty="0">
                          <a:effectLst/>
                        </a:rPr>
                        <a:t> </a:t>
                      </a:r>
                      <a:endParaRPr lang="it-IT" sz="2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400" b="1" u="none" strike="noStrike" dirty="0">
                          <a:effectLst/>
                        </a:rPr>
                        <a:t>0 anni</a:t>
                      </a:r>
                      <a:endParaRPr lang="it-IT" sz="2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400" b="1" u="none" strike="noStrike" dirty="0">
                          <a:effectLst/>
                        </a:rPr>
                        <a:t>25 anni</a:t>
                      </a:r>
                      <a:endParaRPr lang="it-IT" sz="2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400" b="1" u="none" strike="noStrike" dirty="0">
                          <a:effectLst/>
                        </a:rPr>
                        <a:t>45 anni</a:t>
                      </a:r>
                      <a:endParaRPr lang="it-IT" sz="2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400" b="1" u="none" strike="noStrike" dirty="0">
                          <a:effectLst/>
                        </a:rPr>
                        <a:t>65 anni</a:t>
                      </a:r>
                      <a:endParaRPr lang="it-IT" sz="2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098711242"/>
                  </a:ext>
                </a:extLst>
              </a:tr>
              <a:tr h="633197">
                <a:tc gridSpan="10">
                  <a:txBody>
                    <a:bodyPr/>
                    <a:lstStyle/>
                    <a:p>
                      <a:pPr algn="ctr" fontAlgn="ctr"/>
                      <a:r>
                        <a:rPr lang="it-IT" sz="24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SPERANZA DI VITA</a:t>
                      </a:r>
                      <a:endParaRPr lang="it-IT" sz="24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31269075"/>
                  </a:ext>
                </a:extLst>
              </a:tr>
              <a:tr h="422132">
                <a:tc>
                  <a:txBody>
                    <a:bodyPr/>
                    <a:lstStyle/>
                    <a:p>
                      <a:pPr algn="l" fontAlgn="ctr"/>
                      <a:r>
                        <a:rPr lang="it-IT" sz="2400" u="none" strike="noStrike" dirty="0">
                          <a:effectLst/>
                        </a:rPr>
                        <a:t>Nessun titolo o licenza elementare</a:t>
                      </a:r>
                      <a:endParaRPr lang="it-IT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2400" b="1" u="none" strike="noStrike" dirty="0">
                          <a:effectLst/>
                        </a:rPr>
                        <a:t>77,2</a:t>
                      </a:r>
                      <a:endParaRPr lang="it-IT" sz="2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2400" u="none" strike="noStrike" dirty="0">
                          <a:effectLst/>
                        </a:rPr>
                        <a:t>52,8</a:t>
                      </a:r>
                      <a:endParaRPr lang="it-IT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2400" u="none" strike="noStrike">
                          <a:effectLst/>
                        </a:rPr>
                        <a:t>34,2</a:t>
                      </a:r>
                      <a:endParaRPr lang="it-IT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2400" u="none" strike="noStrike">
                          <a:effectLst/>
                        </a:rPr>
                        <a:t>17,8</a:t>
                      </a:r>
                      <a:endParaRPr lang="it-IT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2400" u="none" strike="noStrike">
                          <a:effectLst/>
                        </a:rPr>
                        <a:t> </a:t>
                      </a:r>
                      <a:endParaRPr lang="it-IT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2400" b="1" u="none" strike="noStrike" dirty="0">
                          <a:effectLst/>
                        </a:rPr>
                        <a:t>83,2</a:t>
                      </a:r>
                      <a:endParaRPr lang="it-IT" sz="2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2400" u="none" strike="noStrike">
                          <a:effectLst/>
                        </a:rPr>
                        <a:t>58,7</a:t>
                      </a:r>
                      <a:endParaRPr lang="it-IT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2400" u="none" strike="noStrike">
                          <a:effectLst/>
                        </a:rPr>
                        <a:t>39,6</a:t>
                      </a:r>
                      <a:endParaRPr lang="it-IT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2400" u="none" strike="noStrike">
                          <a:effectLst/>
                        </a:rPr>
                        <a:t>21,6</a:t>
                      </a:r>
                      <a:endParaRPr lang="it-IT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553814757"/>
                  </a:ext>
                </a:extLst>
              </a:tr>
              <a:tr h="422132">
                <a:tc>
                  <a:txBody>
                    <a:bodyPr/>
                    <a:lstStyle/>
                    <a:p>
                      <a:pPr algn="l" fontAlgn="ctr"/>
                      <a:r>
                        <a:rPr lang="it-IT" sz="2400" u="none" strike="noStrike" dirty="0">
                          <a:effectLst/>
                        </a:rPr>
                        <a:t>Licenza media inferiore</a:t>
                      </a:r>
                      <a:endParaRPr lang="it-IT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2400" b="1" u="none" strike="noStrike" dirty="0">
                          <a:effectLst/>
                        </a:rPr>
                        <a:t>79,4</a:t>
                      </a:r>
                      <a:endParaRPr lang="it-IT" sz="2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2400" u="none" strike="noStrike" dirty="0">
                          <a:effectLst/>
                        </a:rPr>
                        <a:t>55,0</a:t>
                      </a:r>
                      <a:endParaRPr lang="it-IT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2400" u="none" strike="noStrike">
                          <a:effectLst/>
                        </a:rPr>
                        <a:t>36,0</a:t>
                      </a:r>
                      <a:endParaRPr lang="it-IT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2400" u="none" strike="noStrike">
                          <a:effectLst/>
                        </a:rPr>
                        <a:t>18,6</a:t>
                      </a:r>
                      <a:endParaRPr lang="it-IT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2400" u="none" strike="noStrike">
                          <a:effectLst/>
                        </a:rPr>
                        <a:t> </a:t>
                      </a:r>
                      <a:endParaRPr lang="it-IT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2400" b="1" u="none" strike="noStrike" dirty="0">
                          <a:effectLst/>
                        </a:rPr>
                        <a:t>84,6</a:t>
                      </a:r>
                      <a:endParaRPr lang="it-IT" sz="2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2400" u="none" strike="noStrike">
                          <a:effectLst/>
                        </a:rPr>
                        <a:t>60,1</a:t>
                      </a:r>
                      <a:endParaRPr lang="it-IT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2400" u="none" strike="noStrike">
                          <a:effectLst/>
                        </a:rPr>
                        <a:t>40,5</a:t>
                      </a:r>
                      <a:endParaRPr lang="it-IT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2400" u="none" strike="noStrike">
                          <a:effectLst/>
                        </a:rPr>
                        <a:t>22,1</a:t>
                      </a:r>
                      <a:endParaRPr lang="it-IT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539384940"/>
                  </a:ext>
                </a:extLst>
              </a:tr>
              <a:tr h="422132">
                <a:tc>
                  <a:txBody>
                    <a:bodyPr/>
                    <a:lstStyle/>
                    <a:p>
                      <a:pPr algn="l" fontAlgn="ctr"/>
                      <a:r>
                        <a:rPr lang="it-IT" sz="2400" u="none" strike="noStrike" dirty="0">
                          <a:effectLst/>
                        </a:rPr>
                        <a:t>Licenza media superiore</a:t>
                      </a:r>
                      <a:endParaRPr lang="it-IT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2400" b="1" u="none" strike="noStrike" dirty="0">
                          <a:effectLst/>
                        </a:rPr>
                        <a:t>80,9</a:t>
                      </a:r>
                      <a:endParaRPr lang="it-IT" sz="2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2400" u="none" strike="noStrike" dirty="0">
                          <a:effectLst/>
                        </a:rPr>
                        <a:t>56,5</a:t>
                      </a:r>
                      <a:endParaRPr lang="it-IT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2400" u="none" strike="noStrike">
                          <a:effectLst/>
                        </a:rPr>
                        <a:t>37,1</a:t>
                      </a:r>
                      <a:endParaRPr lang="it-IT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2400" u="none" strike="noStrike">
                          <a:effectLst/>
                        </a:rPr>
                        <a:t>19,2</a:t>
                      </a:r>
                      <a:endParaRPr lang="it-IT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2400" u="none" strike="noStrike">
                          <a:effectLst/>
                        </a:rPr>
                        <a:t> </a:t>
                      </a:r>
                      <a:endParaRPr lang="it-IT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2400" b="1" u="none" strike="noStrike" dirty="0">
                          <a:effectLst/>
                        </a:rPr>
                        <a:t>85,3</a:t>
                      </a:r>
                      <a:endParaRPr lang="it-IT" sz="2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2400" u="none" strike="noStrike">
                          <a:effectLst/>
                        </a:rPr>
                        <a:t>60,8</a:t>
                      </a:r>
                      <a:endParaRPr lang="it-IT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2400" u="none" strike="noStrike">
                          <a:effectLst/>
                        </a:rPr>
                        <a:t>41,1</a:t>
                      </a:r>
                      <a:endParaRPr lang="it-IT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2400" u="none" strike="noStrike">
                          <a:effectLst/>
                        </a:rPr>
                        <a:t>22,5</a:t>
                      </a:r>
                      <a:endParaRPr lang="it-IT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405409847"/>
                  </a:ext>
                </a:extLst>
              </a:tr>
              <a:tr h="422132">
                <a:tc>
                  <a:txBody>
                    <a:bodyPr/>
                    <a:lstStyle/>
                    <a:p>
                      <a:pPr algn="l" fontAlgn="ctr"/>
                      <a:r>
                        <a:rPr lang="it-IT" sz="2400" u="none" strike="noStrike" dirty="0">
                          <a:effectLst/>
                        </a:rPr>
                        <a:t>Laurea o titolo superiore</a:t>
                      </a:r>
                      <a:endParaRPr lang="it-IT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2400" b="1" u="none" strike="noStrike" dirty="0">
                          <a:effectLst/>
                        </a:rPr>
                        <a:t>82,4</a:t>
                      </a:r>
                      <a:endParaRPr lang="it-IT" sz="2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2400" u="none" strike="noStrike">
                          <a:effectLst/>
                        </a:rPr>
                        <a:t>58,0</a:t>
                      </a:r>
                      <a:endParaRPr lang="it-IT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2400" u="none" strike="noStrike">
                          <a:effectLst/>
                        </a:rPr>
                        <a:t>38,5</a:t>
                      </a:r>
                      <a:endParaRPr lang="it-IT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2400" u="none" strike="noStrike">
                          <a:effectLst/>
                        </a:rPr>
                        <a:t>20,0</a:t>
                      </a:r>
                      <a:endParaRPr lang="it-IT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2400" u="none" strike="noStrike">
                          <a:effectLst/>
                        </a:rPr>
                        <a:t> </a:t>
                      </a:r>
                      <a:endParaRPr lang="it-IT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2400" b="1" u="none" strike="noStrike" dirty="0">
                          <a:effectLst/>
                        </a:rPr>
                        <a:t>85,9</a:t>
                      </a:r>
                      <a:endParaRPr lang="it-IT" sz="2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2400" u="none" strike="noStrike">
                          <a:effectLst/>
                        </a:rPr>
                        <a:t>61,4</a:t>
                      </a:r>
                      <a:endParaRPr lang="it-IT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2400" u="none" strike="noStrike">
                          <a:effectLst/>
                        </a:rPr>
                        <a:t>41,7</a:t>
                      </a:r>
                      <a:endParaRPr lang="it-IT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2400" u="none" strike="noStrike">
                          <a:effectLst/>
                        </a:rPr>
                        <a:t>22,9</a:t>
                      </a:r>
                      <a:endParaRPr lang="it-IT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518572177"/>
                  </a:ext>
                </a:extLst>
              </a:tr>
              <a:tr h="422132">
                <a:tc>
                  <a:txBody>
                    <a:bodyPr/>
                    <a:lstStyle/>
                    <a:p>
                      <a:pPr algn="l" fontAlgn="ctr"/>
                      <a:r>
                        <a:rPr lang="it-IT" sz="2400" u="none" strike="noStrike" dirty="0">
                          <a:effectLst/>
                        </a:rPr>
                        <a:t> </a:t>
                      </a:r>
                      <a:endParaRPr lang="it-IT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2400" u="none" strike="noStrike">
                          <a:effectLst/>
                        </a:rPr>
                        <a:t> </a:t>
                      </a:r>
                      <a:endParaRPr lang="it-IT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2400" u="none" strike="noStrike">
                          <a:effectLst/>
                        </a:rPr>
                        <a:t> </a:t>
                      </a:r>
                      <a:endParaRPr lang="it-IT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2400" u="none" strike="noStrike">
                          <a:effectLst/>
                        </a:rPr>
                        <a:t> </a:t>
                      </a:r>
                      <a:endParaRPr lang="it-IT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2400" u="none" strike="noStrike">
                          <a:effectLst/>
                        </a:rPr>
                        <a:t> </a:t>
                      </a:r>
                      <a:endParaRPr lang="it-IT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2400" u="none" strike="noStrike">
                          <a:effectLst/>
                        </a:rPr>
                        <a:t> </a:t>
                      </a:r>
                      <a:endParaRPr lang="it-IT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2400" u="none" strike="noStrike">
                          <a:effectLst/>
                        </a:rPr>
                        <a:t> </a:t>
                      </a:r>
                      <a:endParaRPr lang="it-IT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2400" u="none" strike="noStrike" dirty="0">
                          <a:effectLst/>
                        </a:rPr>
                        <a:t> </a:t>
                      </a:r>
                      <a:endParaRPr lang="it-IT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2400" u="none" strike="noStrike" dirty="0">
                          <a:effectLst/>
                        </a:rPr>
                        <a:t> </a:t>
                      </a:r>
                      <a:endParaRPr lang="it-IT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2400" u="none" strike="noStrike" dirty="0">
                          <a:effectLst/>
                        </a:rPr>
                        <a:t> </a:t>
                      </a:r>
                      <a:endParaRPr lang="it-IT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931901480"/>
                  </a:ext>
                </a:extLst>
              </a:tr>
              <a:tr h="633197">
                <a:tc gridSpan="10">
                  <a:txBody>
                    <a:bodyPr/>
                    <a:lstStyle/>
                    <a:p>
                      <a:pPr algn="ctr" fontAlgn="ctr"/>
                      <a:r>
                        <a:rPr lang="it-IT" sz="24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DIFFERENZA ASSOLUTA RISPETTO A "LAUREA O TITOLO SUPERIORE</a:t>
                      </a:r>
                      <a:r>
                        <a:rPr lang="it-IT" sz="24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"</a:t>
                      </a:r>
                      <a:endParaRPr lang="it-IT" sz="24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51997576"/>
                  </a:ext>
                </a:extLst>
              </a:tr>
              <a:tr h="422132">
                <a:tc>
                  <a:txBody>
                    <a:bodyPr/>
                    <a:lstStyle/>
                    <a:p>
                      <a:pPr algn="l" fontAlgn="ctr"/>
                      <a:r>
                        <a:rPr lang="it-IT" sz="2400" u="none" strike="noStrike" dirty="0">
                          <a:effectLst/>
                        </a:rPr>
                        <a:t>Nessun titolo o licenza elementare</a:t>
                      </a:r>
                      <a:endParaRPr lang="it-IT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2400" b="1" u="none" strike="noStrike" dirty="0">
                          <a:effectLst/>
                        </a:rPr>
                        <a:t>5,2</a:t>
                      </a:r>
                      <a:endParaRPr lang="it-IT" sz="2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2400" u="none" strike="noStrike">
                          <a:effectLst/>
                        </a:rPr>
                        <a:t>5,2</a:t>
                      </a:r>
                      <a:endParaRPr lang="it-IT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2400" u="none" strike="noStrike">
                          <a:effectLst/>
                        </a:rPr>
                        <a:t>4,3</a:t>
                      </a:r>
                      <a:endParaRPr lang="it-IT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2400" u="none" strike="noStrike">
                          <a:effectLst/>
                        </a:rPr>
                        <a:t>2,2</a:t>
                      </a:r>
                      <a:endParaRPr lang="it-IT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2400" u="none" strike="noStrike">
                          <a:effectLst/>
                        </a:rPr>
                        <a:t> </a:t>
                      </a:r>
                      <a:endParaRPr lang="it-IT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2400" b="1" u="none" strike="noStrike" dirty="0">
                          <a:effectLst/>
                        </a:rPr>
                        <a:t>2,7</a:t>
                      </a:r>
                      <a:endParaRPr lang="it-IT" sz="2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2400" u="none" strike="noStrike">
                          <a:effectLst/>
                        </a:rPr>
                        <a:t>2,7</a:t>
                      </a:r>
                      <a:endParaRPr lang="it-IT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2400" u="none" strike="noStrike">
                          <a:effectLst/>
                        </a:rPr>
                        <a:t>2,1</a:t>
                      </a:r>
                      <a:endParaRPr lang="it-IT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2400" u="none" strike="noStrike">
                          <a:effectLst/>
                        </a:rPr>
                        <a:t>1,3</a:t>
                      </a:r>
                      <a:endParaRPr lang="it-IT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360234781"/>
                  </a:ext>
                </a:extLst>
              </a:tr>
              <a:tr h="422132">
                <a:tc>
                  <a:txBody>
                    <a:bodyPr/>
                    <a:lstStyle/>
                    <a:p>
                      <a:pPr algn="l" fontAlgn="ctr"/>
                      <a:r>
                        <a:rPr lang="it-IT" sz="2400" u="none" strike="noStrike" dirty="0">
                          <a:effectLst/>
                        </a:rPr>
                        <a:t>Licenza media inferiore</a:t>
                      </a:r>
                      <a:endParaRPr lang="it-IT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2400" b="1" u="none" strike="noStrike" dirty="0">
                          <a:effectLst/>
                        </a:rPr>
                        <a:t>3,0</a:t>
                      </a:r>
                      <a:endParaRPr lang="it-IT" sz="2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2400" u="none" strike="noStrike" dirty="0">
                          <a:effectLst/>
                        </a:rPr>
                        <a:t>3,0</a:t>
                      </a:r>
                      <a:endParaRPr lang="it-IT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2400" u="none" strike="noStrike">
                          <a:effectLst/>
                        </a:rPr>
                        <a:t>2,5</a:t>
                      </a:r>
                      <a:endParaRPr lang="it-IT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2400" u="none" strike="noStrike">
                          <a:effectLst/>
                        </a:rPr>
                        <a:t>1,4</a:t>
                      </a:r>
                      <a:endParaRPr lang="it-IT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2400" u="none" strike="noStrike">
                          <a:effectLst/>
                        </a:rPr>
                        <a:t> </a:t>
                      </a:r>
                      <a:endParaRPr lang="it-IT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2400" b="1" u="none" strike="noStrike" dirty="0">
                          <a:effectLst/>
                        </a:rPr>
                        <a:t>1,3</a:t>
                      </a:r>
                      <a:endParaRPr lang="it-IT" sz="2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2400" u="none" strike="noStrike">
                          <a:effectLst/>
                        </a:rPr>
                        <a:t>1,3</a:t>
                      </a:r>
                      <a:endParaRPr lang="it-IT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2400" u="none" strike="noStrike">
                          <a:effectLst/>
                        </a:rPr>
                        <a:t>1,2</a:t>
                      </a:r>
                      <a:endParaRPr lang="it-IT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2400" u="none" strike="noStrike">
                          <a:effectLst/>
                        </a:rPr>
                        <a:t>0,8</a:t>
                      </a:r>
                      <a:endParaRPr lang="it-IT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4114848765"/>
                  </a:ext>
                </a:extLst>
              </a:tr>
              <a:tr h="422132">
                <a:tc>
                  <a:txBody>
                    <a:bodyPr/>
                    <a:lstStyle/>
                    <a:p>
                      <a:pPr algn="l" fontAlgn="ctr"/>
                      <a:r>
                        <a:rPr lang="it-IT" sz="2400" u="none" strike="noStrike" dirty="0">
                          <a:effectLst/>
                        </a:rPr>
                        <a:t>Licenza media superiore</a:t>
                      </a:r>
                      <a:endParaRPr lang="it-IT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2400" b="1" u="none" strike="noStrike" dirty="0">
                          <a:effectLst/>
                        </a:rPr>
                        <a:t>1,5</a:t>
                      </a:r>
                      <a:endParaRPr lang="it-IT" sz="2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2400" u="none" strike="noStrike" dirty="0">
                          <a:effectLst/>
                        </a:rPr>
                        <a:t>1,5</a:t>
                      </a:r>
                      <a:endParaRPr lang="it-IT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2400" u="none" strike="noStrike" dirty="0">
                          <a:effectLst/>
                        </a:rPr>
                        <a:t>1,4</a:t>
                      </a:r>
                      <a:endParaRPr lang="it-IT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2400" u="none" strike="noStrike" dirty="0">
                          <a:effectLst/>
                        </a:rPr>
                        <a:t>0,8</a:t>
                      </a:r>
                      <a:endParaRPr lang="it-IT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2400" u="none" strike="noStrike" dirty="0">
                          <a:effectLst/>
                        </a:rPr>
                        <a:t> </a:t>
                      </a:r>
                      <a:endParaRPr lang="it-IT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2400" b="1" u="none" strike="noStrike" dirty="0">
                          <a:effectLst/>
                        </a:rPr>
                        <a:t>0,6</a:t>
                      </a:r>
                      <a:endParaRPr lang="it-IT" sz="2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2400" u="none" strike="noStrike" dirty="0">
                          <a:effectLst/>
                        </a:rPr>
                        <a:t>0,6</a:t>
                      </a:r>
                      <a:endParaRPr lang="it-IT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2400" u="none" strike="noStrike" dirty="0">
                          <a:effectLst/>
                        </a:rPr>
                        <a:t>0,6</a:t>
                      </a:r>
                      <a:endParaRPr lang="it-IT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2400" u="none" strike="noStrike" dirty="0">
                          <a:effectLst/>
                        </a:rPr>
                        <a:t>0,4</a:t>
                      </a:r>
                      <a:endParaRPr lang="it-IT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294837473"/>
                  </a:ext>
                </a:extLst>
              </a:tr>
            </a:tbl>
          </a:graphicData>
        </a:graphic>
      </p:graphicFrame>
      <p:sp>
        <p:nvSpPr>
          <p:cNvPr id="6" name="Rectangle: Rounded Corners 5"/>
          <p:cNvSpPr/>
          <p:nvPr/>
        </p:nvSpPr>
        <p:spPr>
          <a:xfrm>
            <a:off x="6424516" y="6847839"/>
            <a:ext cx="666432" cy="1254291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ctangle: Rounded Corners 8"/>
          <p:cNvSpPr/>
          <p:nvPr/>
        </p:nvSpPr>
        <p:spPr>
          <a:xfrm>
            <a:off x="6364288" y="4084321"/>
            <a:ext cx="726660" cy="1747519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180181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/>
          <p:cNvSpPr txBox="1">
            <a:spLocks/>
          </p:cNvSpPr>
          <p:nvPr/>
        </p:nvSpPr>
        <p:spPr>
          <a:xfrm>
            <a:off x="843598" y="1903447"/>
            <a:ext cx="11041380" cy="5677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12801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Gotham Book" panose="02000603040000020004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it-IT" b="1" dirty="0">
                <a:solidFill>
                  <a:srgbClr val="C00000"/>
                </a:solidFill>
              </a:rPr>
              <a:t>Il legame tra istruzione e imprenditorialità</a:t>
            </a:r>
          </a:p>
          <a:p>
            <a:pPr algn="ctr"/>
            <a:endParaRPr lang="it-IT" dirty="0"/>
          </a:p>
        </p:txBody>
      </p:sp>
      <p:sp>
        <p:nvSpPr>
          <p:cNvPr id="2" name="Rectangle 1"/>
          <p:cNvSpPr/>
          <p:nvPr/>
        </p:nvSpPr>
        <p:spPr>
          <a:xfrm>
            <a:off x="2203768" y="2187343"/>
            <a:ext cx="83210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it-IT" sz="2400" dirty="0"/>
              <a:t>Caratteristiche dell’imprenditore per tipologia di micro-impresa</a:t>
            </a:r>
            <a:endParaRPr lang="en-GB" altLang="it-IT" sz="2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110" y="2944176"/>
            <a:ext cx="11152390" cy="4574223"/>
          </a:xfrm>
          <a:prstGeom prst="rect">
            <a:avLst/>
          </a:prstGeom>
        </p:spPr>
      </p:pic>
      <p:sp>
        <p:nvSpPr>
          <p:cNvPr id="5" name="Rectangle: Rounded Corners 4"/>
          <p:cNvSpPr/>
          <p:nvPr/>
        </p:nvSpPr>
        <p:spPr>
          <a:xfrm>
            <a:off x="4291648" y="4612641"/>
            <a:ext cx="726660" cy="2661919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990821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/>
          <p:cNvSpPr txBox="1">
            <a:spLocks/>
          </p:cNvSpPr>
          <p:nvPr/>
        </p:nvSpPr>
        <p:spPr>
          <a:xfrm>
            <a:off x="898039" y="1606448"/>
            <a:ext cx="11041380" cy="5677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12801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Gotham Book" panose="02000603040000020004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it-IT" b="1" dirty="0">
                <a:solidFill>
                  <a:srgbClr val="C00000"/>
                </a:solidFill>
              </a:rPr>
              <a:t>Il legame tra istruzione e reddito</a:t>
            </a:r>
            <a:endParaRPr lang="it-IT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834" y="3299458"/>
            <a:ext cx="12365657" cy="178149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834" y="2359501"/>
            <a:ext cx="12365657" cy="9399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833" y="6241414"/>
            <a:ext cx="12352923" cy="1561465"/>
          </a:xfrm>
          <a:prstGeom prst="rect">
            <a:avLst/>
          </a:prstGeom>
        </p:spPr>
      </p:pic>
      <p:sp>
        <p:nvSpPr>
          <p:cNvPr id="9" name="Title 3"/>
          <p:cNvSpPr txBox="1">
            <a:spLocks/>
          </p:cNvSpPr>
          <p:nvPr/>
        </p:nvSpPr>
        <p:spPr>
          <a:xfrm>
            <a:off x="843598" y="5539846"/>
            <a:ext cx="11041380" cy="5677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12801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Gotham Book" panose="02000603040000020004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it-IT" b="1" dirty="0">
                <a:solidFill>
                  <a:srgbClr val="C00000"/>
                </a:solidFill>
              </a:rPr>
              <a:t>Il legame tra istruzione e povertà</a:t>
            </a:r>
            <a:endParaRPr lang="it-IT" dirty="0"/>
          </a:p>
        </p:txBody>
      </p:sp>
      <p:sp>
        <p:nvSpPr>
          <p:cNvPr id="7" name="Rectangle: Rounded Corners 6"/>
          <p:cNvSpPr/>
          <p:nvPr/>
        </p:nvSpPr>
        <p:spPr>
          <a:xfrm>
            <a:off x="6624320" y="3484720"/>
            <a:ext cx="1016000" cy="1596232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ctangle: Rounded Corners 9"/>
          <p:cNvSpPr/>
          <p:nvPr/>
        </p:nvSpPr>
        <p:spPr>
          <a:xfrm>
            <a:off x="11461899" y="6895939"/>
            <a:ext cx="477520" cy="90694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218236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3"/>
          <p:cNvSpPr txBox="1">
            <a:spLocks noChangeArrowheads="1"/>
          </p:cNvSpPr>
          <p:nvPr/>
        </p:nvSpPr>
        <p:spPr bwMode="auto">
          <a:xfrm rot="20653015">
            <a:off x="40005" y="2229342"/>
            <a:ext cx="3529330" cy="112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it-IT" altLang="it-IT" sz="3360" dirty="0">
                <a:solidFill>
                  <a:srgbClr val="FF0000"/>
                </a:solidFill>
              </a:rPr>
              <a:t>800 m vivono in povertà estrema</a:t>
            </a:r>
          </a:p>
        </p:txBody>
      </p:sp>
      <p:sp>
        <p:nvSpPr>
          <p:cNvPr id="6147" name="TextBox 5"/>
          <p:cNvSpPr txBox="1">
            <a:spLocks noChangeArrowheads="1"/>
          </p:cNvSpPr>
          <p:nvPr/>
        </p:nvSpPr>
        <p:spPr bwMode="auto">
          <a:xfrm rot="1223229">
            <a:off x="9910128" y="6484706"/>
            <a:ext cx="3527107" cy="1643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it-IT" altLang="it-IT" sz="3360" dirty="0">
                <a:solidFill>
                  <a:srgbClr val="FF0000"/>
                </a:solidFill>
              </a:rPr>
              <a:t>1,5 M riceve il 5% del GDP mondiale</a:t>
            </a:r>
          </a:p>
        </p:txBody>
      </p:sp>
      <p:sp>
        <p:nvSpPr>
          <p:cNvPr id="6148" name="TextBox 6"/>
          <p:cNvSpPr txBox="1">
            <a:spLocks noChangeArrowheads="1"/>
          </p:cNvSpPr>
          <p:nvPr/>
        </p:nvSpPr>
        <p:spPr bwMode="auto">
          <a:xfrm>
            <a:off x="3478213" y="1853566"/>
            <a:ext cx="3527107" cy="112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it-IT" altLang="it-IT" sz="3360" dirty="0">
                <a:solidFill>
                  <a:srgbClr val="C00000"/>
                </a:solidFill>
              </a:rPr>
              <a:t>250 m di bambini sono analfabeti</a:t>
            </a:r>
          </a:p>
        </p:txBody>
      </p:sp>
      <p:sp>
        <p:nvSpPr>
          <p:cNvPr id="6149" name="TextBox 7"/>
          <p:cNvSpPr txBox="1">
            <a:spLocks noChangeArrowheads="1"/>
          </p:cNvSpPr>
          <p:nvPr/>
        </p:nvSpPr>
        <p:spPr bwMode="auto">
          <a:xfrm rot="20461306">
            <a:off x="237808" y="4201478"/>
            <a:ext cx="3529330" cy="2160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it-IT" altLang="it-IT" sz="3360" dirty="0">
                <a:solidFill>
                  <a:srgbClr val="C00000"/>
                </a:solidFill>
              </a:rPr>
              <a:t>Il 50% delle persone non ha un’educazione secondaria</a:t>
            </a:r>
          </a:p>
        </p:txBody>
      </p:sp>
      <p:sp>
        <p:nvSpPr>
          <p:cNvPr id="6150" name="TextBox 8"/>
          <p:cNvSpPr txBox="1">
            <a:spLocks noChangeArrowheads="1"/>
          </p:cNvSpPr>
          <p:nvPr/>
        </p:nvSpPr>
        <p:spPr bwMode="auto">
          <a:xfrm rot="1208181">
            <a:off x="9647873" y="2256399"/>
            <a:ext cx="3527107" cy="1643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it-IT" altLang="it-IT" sz="3360" dirty="0">
                <a:solidFill>
                  <a:srgbClr val="FFC000"/>
                </a:solidFill>
              </a:rPr>
              <a:t>800 m sono sottonutriti, 11 m nei paesi OCSE</a:t>
            </a:r>
          </a:p>
        </p:txBody>
      </p:sp>
      <p:sp>
        <p:nvSpPr>
          <p:cNvPr id="6151" name="TextBox 9"/>
          <p:cNvSpPr txBox="1">
            <a:spLocks noChangeArrowheads="1"/>
          </p:cNvSpPr>
          <p:nvPr/>
        </p:nvSpPr>
        <p:spPr bwMode="auto">
          <a:xfrm rot="20653015">
            <a:off x="10423525" y="4521849"/>
            <a:ext cx="3529330" cy="112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it-IT" altLang="it-IT" sz="3360" dirty="0">
                <a:solidFill>
                  <a:srgbClr val="FFC000"/>
                </a:solidFill>
              </a:rPr>
              <a:t>600 m sono obesi</a:t>
            </a:r>
          </a:p>
        </p:txBody>
      </p:sp>
      <p:sp>
        <p:nvSpPr>
          <p:cNvPr id="6152" name="TextBox 11"/>
          <p:cNvSpPr txBox="1">
            <a:spLocks noChangeArrowheads="1"/>
          </p:cNvSpPr>
          <p:nvPr/>
        </p:nvSpPr>
        <p:spPr bwMode="auto">
          <a:xfrm>
            <a:off x="48896" y="6629719"/>
            <a:ext cx="4016058" cy="1643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it-IT" altLang="it-IT" sz="3360" dirty="0">
                <a:solidFill>
                  <a:srgbClr val="FFC000"/>
                </a:solidFill>
              </a:rPr>
              <a:t>Metà della produzione agricola viene sprecata</a:t>
            </a:r>
          </a:p>
        </p:txBody>
      </p:sp>
      <p:sp>
        <p:nvSpPr>
          <p:cNvPr id="6153" name="TextBox 12"/>
          <p:cNvSpPr txBox="1">
            <a:spLocks noChangeArrowheads="1"/>
          </p:cNvSpPr>
          <p:nvPr/>
        </p:nvSpPr>
        <p:spPr bwMode="auto">
          <a:xfrm>
            <a:off x="2193608" y="3311526"/>
            <a:ext cx="3804920" cy="112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it-IT" altLang="it-IT" sz="3360" dirty="0">
                <a:solidFill>
                  <a:srgbClr val="00B0F0"/>
                </a:solidFill>
              </a:rPr>
              <a:t>700 m non hanno acqua pulita</a:t>
            </a:r>
          </a:p>
        </p:txBody>
      </p:sp>
      <p:sp>
        <p:nvSpPr>
          <p:cNvPr id="6154" name="TextBox 13"/>
          <p:cNvSpPr txBox="1">
            <a:spLocks noChangeArrowheads="1"/>
          </p:cNvSpPr>
          <p:nvPr/>
        </p:nvSpPr>
        <p:spPr bwMode="auto">
          <a:xfrm rot="20974685">
            <a:off x="6711951" y="5529031"/>
            <a:ext cx="3802698" cy="1643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it-IT" altLang="it-IT" sz="3360" dirty="0">
                <a:solidFill>
                  <a:srgbClr val="00B0F0"/>
                </a:solidFill>
              </a:rPr>
              <a:t>80% delle acque di scarto non vengono ripulite</a:t>
            </a:r>
          </a:p>
        </p:txBody>
      </p:sp>
      <p:sp>
        <p:nvSpPr>
          <p:cNvPr id="6155" name="TextBox 14"/>
          <p:cNvSpPr txBox="1">
            <a:spLocks noChangeArrowheads="1"/>
          </p:cNvSpPr>
          <p:nvPr/>
        </p:nvSpPr>
        <p:spPr bwMode="auto">
          <a:xfrm rot="20561077">
            <a:off x="6443028" y="2003758"/>
            <a:ext cx="3802697" cy="112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it-IT" altLang="it-IT" sz="3360" dirty="0">
                <a:solidFill>
                  <a:srgbClr val="E09B10"/>
                </a:solidFill>
              </a:rPr>
              <a:t>1,4 M non hanno energia elettrica</a:t>
            </a:r>
          </a:p>
        </p:txBody>
      </p:sp>
      <p:sp>
        <p:nvSpPr>
          <p:cNvPr id="6156" name="TextBox 16"/>
          <p:cNvSpPr txBox="1">
            <a:spLocks noChangeArrowheads="1"/>
          </p:cNvSpPr>
          <p:nvPr/>
        </p:nvSpPr>
        <p:spPr bwMode="auto">
          <a:xfrm>
            <a:off x="3607118" y="4622801"/>
            <a:ext cx="3802697" cy="112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it-IT" altLang="it-IT" sz="3360" dirty="0">
                <a:solidFill>
                  <a:srgbClr val="92D050"/>
                </a:solidFill>
              </a:rPr>
              <a:t>12 m di ettari di deserti all’anno</a:t>
            </a:r>
          </a:p>
        </p:txBody>
      </p:sp>
      <p:sp>
        <p:nvSpPr>
          <p:cNvPr id="6157" name="TextBox 17"/>
          <p:cNvSpPr txBox="1">
            <a:spLocks noChangeArrowheads="1"/>
          </p:cNvSpPr>
          <p:nvPr/>
        </p:nvSpPr>
        <p:spPr bwMode="auto">
          <a:xfrm>
            <a:off x="6220778" y="3571559"/>
            <a:ext cx="4845050" cy="112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it-IT" altLang="it-IT" sz="3360" dirty="0">
                <a:solidFill>
                  <a:srgbClr val="00B0F0"/>
                </a:solidFill>
              </a:rPr>
              <a:t>8% specie scomparse, 22% a rischio</a:t>
            </a:r>
          </a:p>
        </p:txBody>
      </p:sp>
      <p:sp>
        <p:nvSpPr>
          <p:cNvPr id="6158" name="TextBox 18"/>
          <p:cNvSpPr txBox="1">
            <a:spLocks noChangeArrowheads="1"/>
          </p:cNvSpPr>
          <p:nvPr/>
        </p:nvSpPr>
        <p:spPr bwMode="auto">
          <a:xfrm rot="20877708">
            <a:off x="6978651" y="4781492"/>
            <a:ext cx="3802698" cy="609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it-IT" altLang="it-IT" sz="3360" dirty="0">
                <a:solidFill>
                  <a:srgbClr val="D81826"/>
                </a:solidFill>
              </a:rPr>
              <a:t>200 m disoccupati</a:t>
            </a:r>
          </a:p>
        </p:txBody>
      </p:sp>
      <p:sp>
        <p:nvSpPr>
          <p:cNvPr id="6159" name="TextBox 19"/>
          <p:cNvSpPr txBox="1">
            <a:spLocks noChangeArrowheads="1"/>
          </p:cNvSpPr>
          <p:nvPr/>
        </p:nvSpPr>
        <p:spPr bwMode="auto">
          <a:xfrm>
            <a:off x="6298566" y="7476490"/>
            <a:ext cx="3802698" cy="609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it-IT" altLang="it-IT" sz="3360" dirty="0">
                <a:solidFill>
                  <a:srgbClr val="D81826"/>
                </a:solidFill>
              </a:rPr>
              <a:t>60 m in schiavitù</a:t>
            </a:r>
          </a:p>
        </p:txBody>
      </p:sp>
      <p:sp>
        <p:nvSpPr>
          <p:cNvPr id="6160" name="TextBox 20"/>
          <p:cNvSpPr txBox="1">
            <a:spLocks noChangeArrowheads="1"/>
          </p:cNvSpPr>
          <p:nvPr/>
        </p:nvSpPr>
        <p:spPr bwMode="auto">
          <a:xfrm rot="1580481">
            <a:off x="3149283" y="6196893"/>
            <a:ext cx="3527107" cy="1643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it-IT" altLang="it-IT" sz="3360" dirty="0">
                <a:solidFill>
                  <a:srgbClr val="D81826"/>
                </a:solidFill>
              </a:rPr>
              <a:t>0,5 m più ricchi hanno il 90% della ricchezza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478213" y="995680"/>
            <a:ext cx="51781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dirty="0">
                <a:solidFill>
                  <a:srgbClr val="C00000"/>
                </a:solidFill>
              </a:rPr>
              <a:t>Il mondo oggi</a:t>
            </a:r>
          </a:p>
        </p:txBody>
      </p:sp>
    </p:spTree>
    <p:extLst>
      <p:ext uri="{BB962C8B-B14F-4D97-AF65-F5344CB8AC3E}">
        <p14:creationId xmlns:p14="http://schemas.microsoft.com/office/powerpoint/2010/main" val="15683490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47" grpId="0"/>
      <p:bldP spid="6148" grpId="0"/>
      <p:bldP spid="6149" grpId="0"/>
      <p:bldP spid="6150" grpId="0"/>
      <p:bldP spid="6151" grpId="0"/>
      <p:bldP spid="6152" grpId="0"/>
      <p:bldP spid="6153" grpId="0"/>
      <p:bldP spid="6154" grpId="0"/>
      <p:bldP spid="6155" grpId="0"/>
      <p:bldP spid="6156" grpId="0"/>
      <p:bldP spid="6157" grpId="0"/>
      <p:bldP spid="6158" grpId="0"/>
      <p:bldP spid="6159" grpId="0"/>
      <p:bldP spid="616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53920" y="2815907"/>
            <a:ext cx="9530080" cy="5283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898039" y="1606448"/>
            <a:ext cx="11041380" cy="5677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12801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Gotham Book" panose="02000603040000020004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it-IT" b="1" dirty="0">
                <a:solidFill>
                  <a:srgbClr val="C00000"/>
                </a:solidFill>
              </a:rPr>
              <a:t>Le disuguaglianze di reddito</a:t>
            </a:r>
            <a:endParaRPr lang="it-IT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928" y="2174240"/>
            <a:ext cx="10125392" cy="6257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10080" y="2418080"/>
            <a:ext cx="3576320" cy="418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dirty="0"/>
              <a:t>Coefficiente Gini del reddito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212080" y="3207196"/>
            <a:ext cx="3413760" cy="10697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dirty="0"/>
              <a:t>Rapporto tra il reddito del 10% più ricco e quello del 10% più povero</a:t>
            </a:r>
          </a:p>
        </p:txBody>
      </p:sp>
    </p:spTree>
    <p:extLst>
      <p:ext uri="{BB962C8B-B14F-4D97-AF65-F5344CB8AC3E}">
        <p14:creationId xmlns:p14="http://schemas.microsoft.com/office/powerpoint/2010/main" val="45052525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53920" y="2815907"/>
            <a:ext cx="9530080" cy="5283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898039" y="1525168"/>
            <a:ext cx="11041380" cy="5677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12801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Gotham Book" panose="02000603040000020004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it-IT" b="1" dirty="0">
                <a:solidFill>
                  <a:srgbClr val="C00000"/>
                </a:solidFill>
              </a:rPr>
              <a:t>Le disuguaglianze di reddito</a:t>
            </a:r>
            <a:endParaRPr lang="it-IT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038" y="2296160"/>
            <a:ext cx="10542121" cy="5997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6"/>
          <p:cNvSpPr txBox="1">
            <a:spLocks noChangeArrowheads="1"/>
          </p:cNvSpPr>
          <p:nvPr/>
        </p:nvSpPr>
        <p:spPr bwMode="auto">
          <a:xfrm>
            <a:off x="2147570" y="1994803"/>
            <a:ext cx="82804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it-IT" sz="22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Reddito</a:t>
            </a:r>
            <a:r>
              <a:rPr lang="en-US" altLang="it-IT" sz="2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it-IT" sz="22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disponibile</a:t>
            </a:r>
            <a:r>
              <a:rPr lang="en-US" altLang="it-IT" sz="2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it-IT" sz="22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reale</a:t>
            </a:r>
            <a:r>
              <a:rPr lang="en-US" altLang="it-IT" sz="2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it-IT" sz="22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delle</a:t>
            </a:r>
            <a:r>
              <a:rPr lang="en-US" altLang="it-IT" sz="2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it-IT" sz="22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famiglie</a:t>
            </a:r>
            <a:r>
              <a:rPr lang="en-US" altLang="it-IT" sz="2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per </a:t>
            </a:r>
            <a:r>
              <a:rPr lang="en-US" altLang="it-IT" sz="22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livello</a:t>
            </a:r>
            <a:r>
              <a:rPr lang="en-US" altLang="it-IT" sz="2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US" altLang="it-IT" sz="22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reddito</a:t>
            </a:r>
            <a:endParaRPr lang="en-GB" altLang="it-IT" sz="2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85440" y="2856547"/>
            <a:ext cx="894080" cy="418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dirty="0"/>
              <a:t>OCSE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666480" y="2895325"/>
            <a:ext cx="894080" cy="418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dirty="0"/>
              <a:t>Italia</a:t>
            </a:r>
          </a:p>
        </p:txBody>
      </p:sp>
    </p:spTree>
    <p:extLst>
      <p:ext uri="{BB962C8B-B14F-4D97-AF65-F5344CB8AC3E}">
        <p14:creationId xmlns:p14="http://schemas.microsoft.com/office/powerpoint/2010/main" val="160659931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/>
          <p:cNvSpPr txBox="1">
            <a:spLocks/>
          </p:cNvSpPr>
          <p:nvPr/>
        </p:nvSpPr>
        <p:spPr>
          <a:xfrm>
            <a:off x="880110" y="1963736"/>
            <a:ext cx="11041380" cy="5677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12801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Gotham Book" panose="02000603040000020004" pitchFamily="2" charset="0"/>
                <a:ea typeface="+mj-ea"/>
                <a:cs typeface="+mj-cs"/>
              </a:defRPr>
            </a:lvl1pPr>
          </a:lstStyle>
          <a:p>
            <a:pPr algn="ctr"/>
            <a:endParaRPr lang="it-IT" b="1" dirty="0" smtClean="0">
              <a:solidFill>
                <a:srgbClr val="C00000"/>
              </a:solidFill>
            </a:endParaRPr>
          </a:p>
          <a:p>
            <a:pPr algn="ctr"/>
            <a:endParaRPr lang="it-IT" b="1" dirty="0" smtClean="0">
              <a:solidFill>
                <a:srgbClr val="C00000"/>
              </a:solidFill>
            </a:endParaRPr>
          </a:p>
          <a:p>
            <a:pPr algn="ctr"/>
            <a:r>
              <a:rPr lang="it-IT" b="1" dirty="0" smtClean="0">
                <a:solidFill>
                  <a:srgbClr val="C00000"/>
                </a:solidFill>
              </a:rPr>
              <a:t>La </a:t>
            </a:r>
            <a:r>
              <a:rPr lang="it-IT" b="1" dirty="0">
                <a:solidFill>
                  <a:srgbClr val="C00000"/>
                </a:solidFill>
              </a:rPr>
              <a:t>povertà riguarda soprattutto i giovani e gli </a:t>
            </a:r>
            <a:r>
              <a:rPr lang="it-IT" b="1" dirty="0" smtClean="0">
                <a:solidFill>
                  <a:srgbClr val="C00000"/>
                </a:solidFill>
              </a:rPr>
              <a:t>adulti</a:t>
            </a:r>
          </a:p>
          <a:p>
            <a:pPr algn="ctr"/>
            <a:endParaRPr lang="it-IT" b="1" dirty="0">
              <a:solidFill>
                <a:srgbClr val="C00000"/>
              </a:solidFill>
            </a:endParaRPr>
          </a:p>
          <a:p>
            <a:pPr algn="ctr"/>
            <a:endParaRPr lang="it-IT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039" y="3289935"/>
            <a:ext cx="5784850" cy="383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8789" y="3262948"/>
            <a:ext cx="5327650" cy="3922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915920" y="2680423"/>
            <a:ext cx="765048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altLang="it-IT" sz="2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Tasso di </a:t>
            </a:r>
            <a:r>
              <a:rPr lang="en-US" altLang="it-IT" sz="22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povertà</a:t>
            </a:r>
            <a:r>
              <a:rPr lang="en-US" altLang="it-IT" sz="2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per </a:t>
            </a:r>
            <a:r>
              <a:rPr lang="en-US" altLang="it-IT" sz="22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età</a:t>
            </a:r>
            <a:r>
              <a:rPr lang="en-US" altLang="it-IT" sz="2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it-IT" sz="22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rispetto</a:t>
            </a:r>
            <a:r>
              <a:rPr lang="en-US" altLang="it-IT" sz="2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al </a:t>
            </a:r>
            <a:r>
              <a:rPr lang="en-US" altLang="it-IT" sz="22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tasso</a:t>
            </a:r>
            <a:r>
              <a:rPr lang="en-US" altLang="it-IT" sz="2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medio di </a:t>
            </a:r>
            <a:r>
              <a:rPr lang="en-US" altLang="it-IT" sz="22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povertà</a:t>
            </a:r>
            <a:endParaRPr lang="en-GB" altLang="it-IT" sz="2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51200" y="3240723"/>
            <a:ext cx="1347470" cy="418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dirty="0"/>
              <a:t>OCSE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032240" y="3279501"/>
            <a:ext cx="894080" cy="418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dirty="0"/>
              <a:t>Italia</a:t>
            </a:r>
          </a:p>
        </p:txBody>
      </p:sp>
    </p:spTree>
    <p:extLst>
      <p:ext uri="{BB962C8B-B14F-4D97-AF65-F5344CB8AC3E}">
        <p14:creationId xmlns:p14="http://schemas.microsoft.com/office/powerpoint/2010/main" val="131207662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44160" y="1811655"/>
            <a:ext cx="6543040" cy="6014719"/>
          </a:xfrm>
        </p:spPr>
        <p:txBody>
          <a:bodyPr>
            <a:normAutofit/>
          </a:bodyPr>
          <a:lstStyle/>
          <a:p>
            <a:r>
              <a:rPr lang="it-IT" b="1" dirty="0"/>
              <a:t>Il 2017: un anno decisivo per lo sviluppo sostenibile in Italia</a:t>
            </a:r>
            <a:endParaRPr lang="it-IT" dirty="0"/>
          </a:p>
          <a:p>
            <a:pPr algn="l"/>
            <a:endParaRPr lang="it-IT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it-IT" dirty="0"/>
              <a:t>Strategia italiana in preparazione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it-IT" dirty="0"/>
              <a:t>Presidenza italiana del G7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it-IT" dirty="0"/>
              <a:t>Elezioni amministrative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it-IT" dirty="0"/>
              <a:t>Preparazione dei programmi per le elezioni nazionali</a:t>
            </a:r>
          </a:p>
          <a:p>
            <a:pPr algn="l"/>
            <a:endParaRPr lang="it-IT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799" y="1811655"/>
            <a:ext cx="4182206" cy="5977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84252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42620" y="1893099"/>
            <a:ext cx="11041380" cy="567792"/>
          </a:xfrm>
        </p:spPr>
        <p:txBody>
          <a:bodyPr>
            <a:noAutofit/>
          </a:bodyPr>
          <a:lstStyle/>
          <a:p>
            <a:pPr algn="ctr"/>
            <a:r>
              <a:rPr lang="it-IT" b="1" dirty="0">
                <a:solidFill>
                  <a:srgbClr val="C00000"/>
                </a:solidFill>
              </a:rPr>
              <a:t>Casa si può fare? </a:t>
            </a:r>
            <a:br>
              <a:rPr lang="it-IT" b="1" dirty="0">
                <a:solidFill>
                  <a:srgbClr val="C00000"/>
                </a:solidFill>
              </a:rPr>
            </a:br>
            <a:r>
              <a:rPr lang="it-IT" b="1" dirty="0">
                <a:solidFill>
                  <a:srgbClr val="C00000"/>
                </a:solidFill>
              </a:rPr>
              <a:t>Il programma nazionale operativo «istruzione»</a:t>
            </a:r>
            <a:br>
              <a:rPr lang="it-IT" b="1" dirty="0">
                <a:solidFill>
                  <a:srgbClr val="C00000"/>
                </a:solidFill>
              </a:rPr>
            </a:br>
            <a:endParaRPr lang="it-IT" dirty="0"/>
          </a:p>
        </p:txBody>
      </p:sp>
      <p:sp>
        <p:nvSpPr>
          <p:cNvPr id="5" name="TextBox 4"/>
          <p:cNvSpPr txBox="1"/>
          <p:nvPr/>
        </p:nvSpPr>
        <p:spPr>
          <a:xfrm>
            <a:off x="2153920" y="2815907"/>
            <a:ext cx="9530080" cy="5283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3" name="TextBox 2"/>
          <p:cNvSpPr txBox="1"/>
          <p:nvPr/>
        </p:nvSpPr>
        <p:spPr>
          <a:xfrm>
            <a:off x="898039" y="2673667"/>
            <a:ext cx="11436201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400" b="1" dirty="0"/>
              <a:t>«L’obiettivo è quello di affrontare in modo organico le molteplici declinazioni dell’Agenda Globale 2030: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800" dirty="0"/>
              <a:t>intervenendo direttamente sulla disuguaglianza formativa e di opportunità, con un forte investimento sulle competenze di base con l’obiettivo di rafforzarle, allo scopo di compensare svantaggi culturali, economici e sociali di contesto;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800" dirty="0"/>
              <a:t>riducendo la dispersione scolastica e la povertà educativa;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800" dirty="0"/>
              <a:t>investendo risorse sull’inclusione e sulla lotta alle disuguaglianze e alle discriminazioni tra uomini e donne;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800" dirty="0"/>
              <a:t>destinando risorse per un più efficace passaggio tra scuola e lavoro, attraverso esperienze di orientamento, alternanza e imprenditorialità, per dare maggiori opportunità e contribuire allo sviluppo della nostra società». </a:t>
            </a:r>
          </a:p>
        </p:txBody>
      </p:sp>
    </p:spTree>
    <p:extLst>
      <p:ext uri="{BB962C8B-B14F-4D97-AF65-F5344CB8AC3E}">
        <p14:creationId xmlns:p14="http://schemas.microsoft.com/office/powerpoint/2010/main" val="148545852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53920" y="2815907"/>
            <a:ext cx="9530080" cy="5283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3" name="TextBox 2"/>
          <p:cNvSpPr txBox="1"/>
          <p:nvPr/>
        </p:nvSpPr>
        <p:spPr>
          <a:xfrm>
            <a:off x="1422400" y="2560320"/>
            <a:ext cx="10668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it-IT" sz="3600" dirty="0"/>
              <a:t>Competenze base degli studenti in chiave innovativa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it-IT" sz="3600" dirty="0"/>
              <a:t>Competenze di cittadinanza globale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it-IT" sz="3600" dirty="0"/>
              <a:t>Cittadinanza europea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it-IT" sz="3600" dirty="0"/>
              <a:t>Patrimonio culturale, artistico e paesaggistico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it-IT" sz="3600" dirty="0"/>
              <a:t>Cittadinanza e creatività digitale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it-IT" sz="3600" dirty="0"/>
              <a:t>Integrazione e accoglienza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it-IT" sz="3600" dirty="0"/>
              <a:t>Educazione all’imprenditorialità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it-IT" sz="3600" dirty="0"/>
              <a:t>Orientamento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it-IT" sz="3600" dirty="0"/>
              <a:t>Alternanza scuola-lavoro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it-IT" sz="3600" dirty="0"/>
              <a:t>Formazione per adulti</a:t>
            </a:r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843598" y="2120322"/>
            <a:ext cx="11041380" cy="5677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12801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Gotham Book" panose="02000603040000020004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it-IT" b="1" dirty="0">
                <a:solidFill>
                  <a:srgbClr val="C00000"/>
                </a:solidFill>
              </a:rPr>
              <a:t>Il programma nazionale operativo «istruzione»</a:t>
            </a:r>
            <a:br>
              <a:rPr lang="it-IT" b="1" dirty="0">
                <a:solidFill>
                  <a:srgbClr val="C00000"/>
                </a:solidFill>
              </a:rPr>
            </a:b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5361111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44160" y="1811655"/>
            <a:ext cx="6543040" cy="6014719"/>
          </a:xfrm>
        </p:spPr>
        <p:txBody>
          <a:bodyPr>
            <a:normAutofit fontScale="92500" lnSpcReduction="10000"/>
          </a:bodyPr>
          <a:lstStyle/>
          <a:p>
            <a:r>
              <a:rPr lang="it-IT" b="1" dirty="0"/>
              <a:t>Abbiamo preso sul serio i capi di Stato e di Governo:</a:t>
            </a:r>
            <a:endParaRPr lang="it-IT" dirty="0"/>
          </a:p>
          <a:p>
            <a:pPr algn="l"/>
            <a:endParaRPr lang="it-IT" dirty="0"/>
          </a:p>
          <a:p>
            <a:pPr algn="l"/>
            <a:r>
              <a:rPr lang="en-US" dirty="0"/>
              <a:t>“In </a:t>
            </a:r>
            <a:r>
              <a:rPr lang="en-US" dirty="0" err="1"/>
              <a:t>nome</a:t>
            </a:r>
            <a:r>
              <a:rPr lang="en-US" dirty="0"/>
              <a:t> dei </a:t>
            </a:r>
            <a:r>
              <a:rPr lang="en-US" dirty="0" err="1"/>
              <a:t>popoli</a:t>
            </a:r>
            <a:r>
              <a:rPr lang="en-US" dirty="0"/>
              <a:t> </a:t>
            </a:r>
            <a:r>
              <a:rPr lang="en-US" dirty="0" err="1"/>
              <a:t>che</a:t>
            </a:r>
            <a:r>
              <a:rPr lang="en-US" dirty="0"/>
              <a:t> </a:t>
            </a:r>
            <a:r>
              <a:rPr lang="en-US" dirty="0" err="1"/>
              <a:t>serviamo</a:t>
            </a:r>
            <a:r>
              <a:rPr lang="en-US" dirty="0"/>
              <a:t>, </a:t>
            </a:r>
            <a:r>
              <a:rPr lang="en-US" dirty="0" err="1"/>
              <a:t>abbiamo</a:t>
            </a:r>
            <a:r>
              <a:rPr lang="en-US" dirty="0"/>
              <a:t> </a:t>
            </a:r>
            <a:r>
              <a:rPr lang="en-US" dirty="0" err="1"/>
              <a:t>preso</a:t>
            </a:r>
            <a:r>
              <a:rPr lang="en-US" dirty="0"/>
              <a:t>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storica</a:t>
            </a:r>
            <a:r>
              <a:rPr lang="en-US" dirty="0"/>
              <a:t> </a:t>
            </a:r>
            <a:r>
              <a:rPr lang="en-US" dirty="0" err="1"/>
              <a:t>decisione</a:t>
            </a:r>
            <a:r>
              <a:rPr lang="en-US" dirty="0"/>
              <a:t> </a:t>
            </a:r>
            <a:r>
              <a:rPr lang="en-US" dirty="0" err="1"/>
              <a:t>riguardante</a:t>
            </a:r>
            <a:r>
              <a:rPr lang="en-US" dirty="0"/>
              <a:t> un </a:t>
            </a:r>
            <a:r>
              <a:rPr lang="en-US" dirty="0" err="1"/>
              <a:t>insieme</a:t>
            </a:r>
            <a:r>
              <a:rPr lang="en-US" dirty="0"/>
              <a:t> di </a:t>
            </a:r>
            <a:r>
              <a:rPr lang="en-US" dirty="0" err="1"/>
              <a:t>obiettivi</a:t>
            </a:r>
            <a:r>
              <a:rPr lang="en-US" dirty="0"/>
              <a:t> e di </a:t>
            </a:r>
            <a:r>
              <a:rPr lang="en-US" dirty="0" err="1"/>
              <a:t>traguardi</a:t>
            </a:r>
            <a:r>
              <a:rPr lang="en-US" dirty="0"/>
              <a:t> </a:t>
            </a:r>
            <a:r>
              <a:rPr lang="en-US" dirty="0" err="1"/>
              <a:t>ampio</a:t>
            </a:r>
            <a:r>
              <a:rPr lang="en-US" dirty="0"/>
              <a:t>, di </a:t>
            </a:r>
            <a:r>
              <a:rPr lang="en-US" dirty="0" err="1"/>
              <a:t>vasta</a:t>
            </a:r>
            <a:r>
              <a:rPr lang="en-US" dirty="0"/>
              <a:t> </a:t>
            </a:r>
            <a:r>
              <a:rPr lang="en-US" dirty="0" err="1"/>
              <a:t>portata</a:t>
            </a:r>
            <a:r>
              <a:rPr lang="en-US" dirty="0"/>
              <a:t>, </a:t>
            </a:r>
            <a:r>
              <a:rPr lang="en-US" dirty="0" err="1"/>
              <a:t>centrato</a:t>
            </a:r>
            <a:r>
              <a:rPr lang="en-US" dirty="0"/>
              <a:t> </a:t>
            </a:r>
            <a:r>
              <a:rPr lang="en-US" dirty="0" err="1"/>
              <a:t>sulle</a:t>
            </a:r>
            <a:r>
              <a:rPr lang="en-US" dirty="0"/>
              <a:t> </a:t>
            </a:r>
            <a:r>
              <a:rPr lang="en-US" dirty="0" err="1"/>
              <a:t>persone</a:t>
            </a:r>
            <a:r>
              <a:rPr lang="en-US" dirty="0"/>
              <a:t>, </a:t>
            </a:r>
            <a:r>
              <a:rPr lang="en-US" dirty="0" err="1"/>
              <a:t>universale</a:t>
            </a:r>
            <a:r>
              <a:rPr lang="en-US" dirty="0"/>
              <a:t> e </a:t>
            </a:r>
            <a:r>
              <a:rPr lang="en-US" dirty="0" err="1"/>
              <a:t>trasformativo</a:t>
            </a:r>
            <a:r>
              <a:rPr lang="en-US" dirty="0"/>
              <a:t>. </a:t>
            </a:r>
          </a:p>
          <a:p>
            <a:pPr algn="l"/>
            <a:r>
              <a:rPr lang="en-US" dirty="0"/>
              <a:t>Ci </a:t>
            </a:r>
            <a:r>
              <a:rPr lang="en-US" dirty="0" err="1"/>
              <a:t>impegnamo</a:t>
            </a:r>
            <a:r>
              <a:rPr lang="en-US" dirty="0"/>
              <a:t> a </a:t>
            </a:r>
            <a:r>
              <a:rPr lang="en-US" dirty="0" err="1"/>
              <a:t>lavorare</a:t>
            </a:r>
            <a:r>
              <a:rPr lang="en-US" dirty="0"/>
              <a:t> senza </a:t>
            </a:r>
            <a:r>
              <a:rPr lang="en-US" dirty="0" err="1"/>
              <a:t>sosta</a:t>
            </a:r>
            <a:r>
              <a:rPr lang="en-US" dirty="0"/>
              <a:t> per la </a:t>
            </a:r>
            <a:r>
              <a:rPr lang="en-US" dirty="0" err="1"/>
              <a:t>piena</a:t>
            </a:r>
            <a:r>
              <a:rPr lang="en-US" dirty="0"/>
              <a:t> </a:t>
            </a:r>
            <a:r>
              <a:rPr lang="en-US" dirty="0" err="1"/>
              <a:t>attuazione</a:t>
            </a:r>
            <a:r>
              <a:rPr lang="en-US" dirty="0"/>
              <a:t> di </a:t>
            </a:r>
            <a:r>
              <a:rPr lang="en-US" dirty="0" err="1"/>
              <a:t>questa</a:t>
            </a:r>
            <a:r>
              <a:rPr lang="en-US" dirty="0"/>
              <a:t> Agenda </a:t>
            </a:r>
            <a:r>
              <a:rPr lang="en-US" dirty="0" err="1"/>
              <a:t>entro</a:t>
            </a:r>
            <a:r>
              <a:rPr lang="en-US" dirty="0"/>
              <a:t> </a:t>
            </a:r>
            <a:r>
              <a:rPr lang="en-US" dirty="0" err="1"/>
              <a:t>il</a:t>
            </a:r>
            <a:r>
              <a:rPr lang="en-US" dirty="0"/>
              <a:t> 2030”.</a:t>
            </a:r>
            <a:endParaRPr lang="it-IT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799" y="1811655"/>
            <a:ext cx="4182206" cy="597789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091274" y="7127825"/>
            <a:ext cx="57959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8000" b="1" dirty="0">
                <a:solidFill>
                  <a:srgbClr val="C00000"/>
                </a:solidFill>
              </a:rPr>
              <a:t>ANCHE NOI</a:t>
            </a:r>
          </a:p>
        </p:txBody>
      </p:sp>
    </p:spTree>
    <p:extLst>
      <p:ext uri="{BB962C8B-B14F-4D97-AF65-F5344CB8AC3E}">
        <p14:creationId xmlns:p14="http://schemas.microsoft.com/office/powerpoint/2010/main" val="21340855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508000" y="2324552"/>
            <a:ext cx="12070080" cy="4208174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/>
            </a:r>
            <a:br>
              <a:rPr lang="it-IT" dirty="0" smtClean="0"/>
            </a:br>
            <a:r>
              <a:rPr lang="it-IT" sz="3800" dirty="0" smtClean="0"/>
              <a:t>«</a:t>
            </a:r>
            <a:r>
              <a:rPr lang="it-IT" sz="3800" dirty="0"/>
              <a:t>Noi decidiamo che, entro il 2030, metteremo fine alla povertà e alla fame, ovunque; combatteremo le disuguaglianze all’interno e tra le nazioni; costruiremo società pacifiche e inclusive</a:t>
            </a:r>
            <a:r>
              <a:rPr lang="en-US" sz="3800" dirty="0"/>
              <a:t>; </a:t>
            </a:r>
            <a:r>
              <a:rPr lang="en-US" sz="3800" dirty="0" err="1"/>
              <a:t>proteggeremo</a:t>
            </a:r>
            <a:r>
              <a:rPr lang="en-US" sz="3800" dirty="0"/>
              <a:t> i </a:t>
            </a:r>
            <a:r>
              <a:rPr lang="en-US" sz="3800" dirty="0" err="1"/>
              <a:t>diritti</a:t>
            </a:r>
            <a:r>
              <a:rPr lang="en-US" sz="3800" dirty="0"/>
              <a:t> </a:t>
            </a:r>
            <a:r>
              <a:rPr lang="en-US" sz="3800" dirty="0" err="1"/>
              <a:t>umani</a:t>
            </a:r>
            <a:r>
              <a:rPr lang="en-US" sz="3800" dirty="0"/>
              <a:t>, la </a:t>
            </a:r>
            <a:r>
              <a:rPr lang="en-US" sz="3800" dirty="0" err="1"/>
              <a:t>parità</a:t>
            </a:r>
            <a:r>
              <a:rPr lang="en-US" sz="3800" dirty="0"/>
              <a:t> di </a:t>
            </a:r>
            <a:r>
              <a:rPr lang="en-US" sz="3800" dirty="0" err="1"/>
              <a:t>genere</a:t>
            </a:r>
            <a:r>
              <a:rPr lang="en-US" sz="3800" dirty="0"/>
              <a:t>  e </a:t>
            </a:r>
            <a:r>
              <a:rPr lang="en-US" sz="3800" dirty="0" err="1"/>
              <a:t>l’empowerment</a:t>
            </a:r>
            <a:r>
              <a:rPr lang="en-US" sz="3800" dirty="0"/>
              <a:t> </a:t>
            </a:r>
            <a:r>
              <a:rPr lang="en-US" sz="3800" dirty="0" err="1"/>
              <a:t>delle</a:t>
            </a:r>
            <a:r>
              <a:rPr lang="en-US" sz="3800" dirty="0"/>
              <a:t> </a:t>
            </a:r>
            <a:r>
              <a:rPr lang="en-US" sz="3800" dirty="0" err="1"/>
              <a:t>donne</a:t>
            </a:r>
            <a:r>
              <a:rPr lang="en-US" sz="3800" dirty="0"/>
              <a:t> e </a:t>
            </a:r>
            <a:r>
              <a:rPr lang="en-US" sz="3800" dirty="0" err="1"/>
              <a:t>delle</a:t>
            </a:r>
            <a:r>
              <a:rPr lang="en-US" sz="3800" dirty="0"/>
              <a:t> </a:t>
            </a:r>
            <a:r>
              <a:rPr lang="en-US" sz="3800" dirty="0" err="1"/>
              <a:t>bambine</a:t>
            </a:r>
            <a:r>
              <a:rPr lang="en-US" sz="3800" dirty="0"/>
              <a:t>; </a:t>
            </a:r>
            <a:r>
              <a:rPr lang="en-US" sz="3800" dirty="0" err="1"/>
              <a:t>assicureremo</a:t>
            </a:r>
            <a:r>
              <a:rPr lang="en-US" sz="3800" dirty="0"/>
              <a:t> la </a:t>
            </a:r>
            <a:r>
              <a:rPr lang="en-US" sz="3800" dirty="0" err="1"/>
              <a:t>protezione</a:t>
            </a:r>
            <a:r>
              <a:rPr lang="en-US" sz="3800" dirty="0"/>
              <a:t> del </a:t>
            </a:r>
            <a:r>
              <a:rPr lang="en-US" sz="3800" dirty="0" err="1"/>
              <a:t>pianeta</a:t>
            </a:r>
            <a:r>
              <a:rPr lang="en-US" sz="3800" dirty="0"/>
              <a:t> e </a:t>
            </a:r>
            <a:r>
              <a:rPr lang="en-US" sz="3800" dirty="0" err="1"/>
              <a:t>delle</a:t>
            </a:r>
            <a:r>
              <a:rPr lang="en-US" sz="3800" dirty="0"/>
              <a:t> sue </a:t>
            </a:r>
            <a:r>
              <a:rPr lang="en-US" sz="3800" dirty="0" err="1"/>
              <a:t>risorse</a:t>
            </a:r>
            <a:r>
              <a:rPr lang="en-US" sz="3800" dirty="0"/>
              <a:t> </a:t>
            </a:r>
            <a:r>
              <a:rPr lang="en-US" sz="3800" dirty="0" err="1"/>
              <a:t>naturali</a:t>
            </a:r>
            <a:r>
              <a:rPr lang="en-US" sz="3800" dirty="0"/>
              <a:t>. </a:t>
            </a:r>
            <a:br>
              <a:rPr lang="en-US" sz="3800" dirty="0"/>
            </a:br>
            <a:r>
              <a:rPr lang="en-US" sz="3800" dirty="0"/>
              <a:t>Noi </a:t>
            </a:r>
            <a:r>
              <a:rPr lang="en-US" sz="3800" dirty="0" err="1"/>
              <a:t>decidiamo</a:t>
            </a:r>
            <a:r>
              <a:rPr lang="en-US" sz="3800" dirty="0"/>
              <a:t> di </a:t>
            </a:r>
            <a:r>
              <a:rPr lang="en-US" sz="3800" dirty="0" err="1"/>
              <a:t>creare</a:t>
            </a:r>
            <a:r>
              <a:rPr lang="en-US" sz="3800" dirty="0"/>
              <a:t> le </a:t>
            </a:r>
            <a:r>
              <a:rPr lang="en-US" sz="3800" dirty="0" err="1"/>
              <a:t>condizioni</a:t>
            </a:r>
            <a:r>
              <a:rPr lang="en-US" sz="3800" dirty="0"/>
              <a:t> per </a:t>
            </a:r>
            <a:r>
              <a:rPr lang="en-US" sz="3800" dirty="0" err="1"/>
              <a:t>una</a:t>
            </a:r>
            <a:r>
              <a:rPr lang="en-US" sz="3800" dirty="0"/>
              <a:t> </a:t>
            </a:r>
            <a:r>
              <a:rPr lang="en-US" sz="3800" dirty="0" err="1"/>
              <a:t>crescita</a:t>
            </a:r>
            <a:r>
              <a:rPr lang="en-US" sz="3800" dirty="0"/>
              <a:t> </a:t>
            </a:r>
            <a:r>
              <a:rPr lang="en-US" sz="3800" dirty="0" err="1"/>
              <a:t>economica</a:t>
            </a:r>
            <a:r>
              <a:rPr lang="en-US" sz="3800" dirty="0"/>
              <a:t> </a:t>
            </a:r>
            <a:r>
              <a:rPr lang="en-US" sz="3800" dirty="0" err="1"/>
              <a:t>sostenibile</a:t>
            </a:r>
            <a:r>
              <a:rPr lang="en-US" sz="3800" dirty="0"/>
              <a:t>, </a:t>
            </a:r>
            <a:r>
              <a:rPr lang="en-US" sz="3800" dirty="0" err="1"/>
              <a:t>inclusiva</a:t>
            </a:r>
            <a:r>
              <a:rPr lang="en-US" sz="3800" dirty="0"/>
              <a:t> e </a:t>
            </a:r>
            <a:r>
              <a:rPr lang="en-US" sz="3800" dirty="0" err="1"/>
              <a:t>sostenuta</a:t>
            </a:r>
            <a:r>
              <a:rPr lang="en-US" sz="3800" dirty="0"/>
              <a:t> e </a:t>
            </a:r>
            <a:r>
              <a:rPr lang="en-US" sz="3800" dirty="0" err="1"/>
              <a:t>lavoro</a:t>
            </a:r>
            <a:r>
              <a:rPr lang="en-US" sz="3800" dirty="0"/>
              <a:t> </a:t>
            </a:r>
            <a:r>
              <a:rPr lang="en-US" sz="3800" dirty="0" err="1"/>
              <a:t>decente</a:t>
            </a:r>
            <a:r>
              <a:rPr lang="en-US" sz="3800" dirty="0"/>
              <a:t> per </a:t>
            </a:r>
            <a:r>
              <a:rPr lang="en-US" sz="3800" dirty="0" err="1"/>
              <a:t>tutti</a:t>
            </a:r>
            <a:r>
              <a:rPr lang="en-US" sz="3800" dirty="0"/>
              <a:t>, </a:t>
            </a:r>
            <a:r>
              <a:rPr lang="en-US" sz="3800" dirty="0" err="1"/>
              <a:t>tenendo</a:t>
            </a:r>
            <a:r>
              <a:rPr lang="en-US" sz="3800" dirty="0"/>
              <a:t> </a:t>
            </a:r>
            <a:r>
              <a:rPr lang="en-US" sz="3800" dirty="0" err="1"/>
              <a:t>conto</a:t>
            </a:r>
            <a:r>
              <a:rPr lang="en-US" sz="3800" dirty="0"/>
              <a:t> dei </a:t>
            </a:r>
            <a:r>
              <a:rPr lang="en-US" sz="3800" dirty="0" err="1"/>
              <a:t>diversi</a:t>
            </a:r>
            <a:r>
              <a:rPr lang="en-US" sz="3800" dirty="0"/>
              <a:t> </a:t>
            </a:r>
            <a:r>
              <a:rPr lang="en-US" sz="3800" dirty="0" err="1"/>
              <a:t>livelli</a:t>
            </a:r>
            <a:r>
              <a:rPr lang="en-US" sz="3800" dirty="0"/>
              <a:t> di </a:t>
            </a:r>
            <a:r>
              <a:rPr lang="en-US" sz="3800" dirty="0" err="1"/>
              <a:t>sviluppo</a:t>
            </a:r>
            <a:r>
              <a:rPr lang="en-US" sz="3800" dirty="0"/>
              <a:t> e </a:t>
            </a:r>
            <a:r>
              <a:rPr lang="en-US" sz="3800" dirty="0" err="1"/>
              <a:t>delle</a:t>
            </a:r>
            <a:r>
              <a:rPr lang="en-US" sz="3800" dirty="0"/>
              <a:t> diverse </a:t>
            </a:r>
            <a:r>
              <a:rPr lang="en-US" sz="3800" dirty="0" err="1"/>
              <a:t>capacità</a:t>
            </a:r>
            <a:r>
              <a:rPr lang="en-US" sz="3800" dirty="0"/>
              <a:t> dei </a:t>
            </a:r>
            <a:r>
              <a:rPr lang="en-US" sz="3800" dirty="0" err="1"/>
              <a:t>vari</a:t>
            </a:r>
            <a:r>
              <a:rPr lang="en-US" sz="3800" dirty="0"/>
              <a:t> </a:t>
            </a:r>
            <a:r>
              <a:rPr lang="en-US" sz="3800" dirty="0" err="1"/>
              <a:t>paesi</a:t>
            </a:r>
            <a:r>
              <a:rPr lang="it-IT" sz="3800" dirty="0"/>
              <a:t>»</a:t>
            </a:r>
          </a:p>
        </p:txBody>
      </p:sp>
      <p:sp>
        <p:nvSpPr>
          <p:cNvPr id="5" name="Rectangle 4"/>
          <p:cNvSpPr/>
          <p:nvPr/>
        </p:nvSpPr>
        <p:spPr>
          <a:xfrm>
            <a:off x="1168400" y="6611930"/>
            <a:ext cx="64008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b="1" dirty="0">
                <a:solidFill>
                  <a:srgbClr val="0092B9"/>
                </a:solidFill>
                <a:latin typeface="Oswald"/>
              </a:rPr>
              <a:t>Transforming our world: the 2030 Agenda for Sustainable Development</a:t>
            </a:r>
            <a:endParaRPr lang="it-IT" sz="32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9449" y="6471766"/>
            <a:ext cx="1805323" cy="1715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3347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2"/>
          <p:cNvSpPr txBox="1">
            <a:spLocks noChangeArrowheads="1"/>
          </p:cNvSpPr>
          <p:nvPr/>
        </p:nvSpPr>
        <p:spPr bwMode="auto">
          <a:xfrm>
            <a:off x="8173878" y="1777362"/>
            <a:ext cx="4627722" cy="3431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it-IT" altLang="it-IT" sz="3100" b="1" dirty="0">
                <a:latin typeface="Gotham Book" panose="02000603040000020004"/>
                <a:ea typeface="Trebuchet MS" charset="0"/>
                <a:cs typeface="Trebuchet MS" charset="0"/>
              </a:rPr>
              <a:t>L’Agenda Globale delle Nazioni Unite e i Sustainable Development Goals (SDGs):</a:t>
            </a:r>
          </a:p>
          <a:p>
            <a:pPr marL="342900" indent="-342900">
              <a:spcBef>
                <a:spcPct val="0"/>
              </a:spcBef>
              <a:defRPr/>
            </a:pPr>
            <a:r>
              <a:rPr lang="it-IT" altLang="it-IT" sz="3100" dirty="0">
                <a:solidFill>
                  <a:srgbClr val="C00000"/>
                </a:solidFill>
                <a:latin typeface="Gotham Book" panose="02000603040000020004"/>
                <a:ea typeface="Trebuchet MS" charset="0"/>
                <a:cs typeface="Trebuchet MS" charset="0"/>
              </a:rPr>
              <a:t>17 obiettivi</a:t>
            </a:r>
          </a:p>
          <a:p>
            <a:pPr marL="342900" indent="-342900">
              <a:spcBef>
                <a:spcPct val="0"/>
              </a:spcBef>
              <a:defRPr/>
            </a:pPr>
            <a:r>
              <a:rPr lang="it-IT" altLang="it-IT" sz="3100" dirty="0">
                <a:solidFill>
                  <a:srgbClr val="C00000"/>
                </a:solidFill>
                <a:latin typeface="Gotham Book" panose="02000603040000020004"/>
                <a:ea typeface="Trebuchet MS" charset="0"/>
                <a:cs typeface="Trebuchet MS" charset="0"/>
              </a:rPr>
              <a:t>169 target</a:t>
            </a:r>
          </a:p>
          <a:p>
            <a:pPr marL="342900" indent="-342900">
              <a:spcBef>
                <a:spcPct val="0"/>
              </a:spcBef>
              <a:defRPr/>
            </a:pPr>
            <a:r>
              <a:rPr lang="it-IT" altLang="it-IT" sz="3100" dirty="0">
                <a:solidFill>
                  <a:srgbClr val="C00000"/>
                </a:solidFill>
                <a:latin typeface="Gotham Book" panose="02000603040000020004"/>
                <a:ea typeface="Trebuchet MS" charset="0"/>
                <a:cs typeface="Trebuchet MS" charset="0"/>
              </a:rPr>
              <a:t>240+ indicatori </a:t>
            </a: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364490" y="5395081"/>
            <a:ext cx="7316470" cy="131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None/>
            </a:pPr>
            <a:r>
              <a:rPr lang="it-IT" altLang="it-IT" sz="3100" dirty="0">
                <a:latin typeface="Gotham Book" panose="02000603040000020004"/>
              </a:rPr>
              <a:t>Una visione integrata dello sviluppo, basata su quattro pilastri: </a:t>
            </a:r>
          </a:p>
          <a:p>
            <a:pPr marL="457200" indent="-457200">
              <a:spcBef>
                <a:spcPts val="0"/>
              </a:spcBef>
            </a:pPr>
            <a:r>
              <a:rPr lang="it-IT" altLang="it-IT" sz="3100" dirty="0">
                <a:solidFill>
                  <a:srgbClr val="C00000"/>
                </a:solidFill>
                <a:latin typeface="Gotham Book" panose="02000603040000020004"/>
              </a:rPr>
              <a:t>Economia</a:t>
            </a:r>
          </a:p>
          <a:p>
            <a:pPr marL="457200" indent="-457200">
              <a:spcBef>
                <a:spcPts val="0"/>
              </a:spcBef>
            </a:pPr>
            <a:r>
              <a:rPr lang="it-IT" altLang="it-IT" sz="3100" dirty="0">
                <a:solidFill>
                  <a:srgbClr val="C00000"/>
                </a:solidFill>
                <a:latin typeface="Gotham Book" panose="02000603040000020004"/>
              </a:rPr>
              <a:t>Società</a:t>
            </a:r>
          </a:p>
          <a:p>
            <a:pPr marL="457200" indent="-457200">
              <a:spcBef>
                <a:spcPts val="0"/>
              </a:spcBef>
            </a:pPr>
            <a:r>
              <a:rPr lang="it-IT" altLang="it-IT" sz="3100" dirty="0">
                <a:solidFill>
                  <a:srgbClr val="C00000"/>
                </a:solidFill>
                <a:latin typeface="Gotham Book" panose="02000603040000020004"/>
              </a:rPr>
              <a:t>Ambiente</a:t>
            </a:r>
          </a:p>
          <a:p>
            <a:pPr marL="457200" indent="-457200">
              <a:spcBef>
                <a:spcPts val="0"/>
              </a:spcBef>
            </a:pPr>
            <a:r>
              <a:rPr lang="it-IT" altLang="it-IT" sz="3100" dirty="0">
                <a:solidFill>
                  <a:srgbClr val="C00000"/>
                </a:solidFill>
                <a:latin typeface="Gotham Book" panose="02000603040000020004"/>
              </a:rPr>
              <a:t>Istituzioni</a:t>
            </a:r>
          </a:p>
        </p:txBody>
      </p:sp>
      <p:sp>
        <p:nvSpPr>
          <p:cNvPr id="13" name="TextBox 1"/>
          <p:cNvSpPr txBox="1">
            <a:spLocks noChangeArrowheads="1"/>
          </p:cNvSpPr>
          <p:nvPr/>
        </p:nvSpPr>
        <p:spPr bwMode="auto">
          <a:xfrm>
            <a:off x="8173878" y="5395081"/>
            <a:ext cx="4004310" cy="2000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3100" dirty="0">
                <a:latin typeface="Gotham Book" panose="02000603040000020004"/>
              </a:rPr>
              <a:t>Tre principi: </a:t>
            </a:r>
          </a:p>
          <a:p>
            <a:pPr>
              <a:spcBef>
                <a:spcPct val="0"/>
              </a:spcBef>
            </a:pPr>
            <a:r>
              <a:rPr lang="it-IT" altLang="it-IT" sz="3100" dirty="0">
                <a:solidFill>
                  <a:srgbClr val="C00000"/>
                </a:solidFill>
                <a:latin typeface="Gotham Book" panose="02000603040000020004"/>
              </a:rPr>
              <a:t> Integrazione</a:t>
            </a:r>
          </a:p>
          <a:p>
            <a:pPr>
              <a:spcBef>
                <a:spcPct val="0"/>
              </a:spcBef>
            </a:pPr>
            <a:r>
              <a:rPr lang="it-IT" altLang="it-IT" sz="3100" dirty="0">
                <a:solidFill>
                  <a:srgbClr val="C00000"/>
                </a:solidFill>
                <a:latin typeface="Gotham Book" panose="02000603040000020004"/>
              </a:rPr>
              <a:t> Universalità</a:t>
            </a:r>
          </a:p>
          <a:p>
            <a:pPr>
              <a:spcBef>
                <a:spcPct val="0"/>
              </a:spcBef>
            </a:pPr>
            <a:r>
              <a:rPr lang="it-IT" altLang="it-IT" sz="3100" dirty="0">
                <a:solidFill>
                  <a:srgbClr val="C00000"/>
                </a:solidFill>
                <a:latin typeface="Gotham Book" panose="02000603040000020004"/>
              </a:rPr>
              <a:t> Partecipazione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3574" y="1777362"/>
            <a:ext cx="8772598" cy="3337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5855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65760" y="2594758"/>
            <a:ext cx="11480800" cy="5262881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  <a:spcAft>
                <a:spcPts val="600"/>
              </a:spcAft>
            </a:pPr>
            <a:r>
              <a:rPr lang="it-IT" sz="2600" dirty="0"/>
              <a:t>10.1 Entro il 2030, raggiungere e sostenere progressivamente </a:t>
            </a:r>
            <a:br>
              <a:rPr lang="it-IT" sz="2600" dirty="0"/>
            </a:br>
            <a:r>
              <a:rPr lang="it-IT" sz="2600" b="1" dirty="0"/>
              <a:t>la crescita del reddito del 40% più povero della popolazione </a:t>
            </a:r>
            <a:r>
              <a:rPr lang="it-IT" sz="2600" dirty="0"/>
              <a:t/>
            </a:r>
            <a:br>
              <a:rPr lang="it-IT" sz="2600" dirty="0"/>
            </a:br>
            <a:r>
              <a:rPr lang="it-IT" sz="2600" dirty="0"/>
              <a:t>ad un tasso superiore rispetto alla media nazionale;</a:t>
            </a:r>
            <a:br>
              <a:rPr lang="it-IT" sz="2600" dirty="0"/>
            </a:br>
            <a:r>
              <a:rPr lang="it-IT" sz="2600" dirty="0"/>
              <a:t/>
            </a:r>
            <a:br>
              <a:rPr lang="it-IT" sz="2600" dirty="0"/>
            </a:br>
            <a:r>
              <a:rPr lang="it-IT" sz="2600" dirty="0"/>
              <a:t>10.2 Entro il 2030, </a:t>
            </a:r>
            <a:r>
              <a:rPr lang="it-IT" sz="2600" b="1" dirty="0"/>
              <a:t>potenziare e promuovere l'inclusione sociale, economica e politica di tutti</a:t>
            </a:r>
            <a:r>
              <a:rPr lang="it-IT" sz="2600" dirty="0"/>
              <a:t>, a prescindere da età, sesso, disabilità, razza, etnia, origine, religione, status economico o altro;</a:t>
            </a:r>
            <a:br>
              <a:rPr lang="it-IT" sz="2600" dirty="0"/>
            </a:br>
            <a:r>
              <a:rPr lang="it-IT" sz="2600" dirty="0"/>
              <a:t/>
            </a:r>
            <a:br>
              <a:rPr lang="it-IT" sz="2600" dirty="0"/>
            </a:br>
            <a:r>
              <a:rPr lang="it-IT" sz="2600" dirty="0"/>
              <a:t>10.3 </a:t>
            </a:r>
            <a:r>
              <a:rPr lang="it-IT" sz="2600" b="1" dirty="0"/>
              <a:t>Garantire a tutti pari opportunità e ridurre le disuguaglianze di risultato</a:t>
            </a:r>
            <a:r>
              <a:rPr lang="it-IT" sz="2600" dirty="0"/>
              <a:t>, anche attraverso l’eliminazione di leggi, di politiche e di pratiche discriminatorie, e la promozione di adeguate leggi, politiche e azioni in questo senso;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5760" y="1933038"/>
            <a:ext cx="81483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>
                <a:solidFill>
                  <a:srgbClr val="C00000"/>
                </a:solidFill>
              </a:rPr>
              <a:t>Obiettivo 10: </a:t>
            </a:r>
            <a:r>
              <a:rPr lang="it-IT" sz="4000" b="1" i="1" dirty="0">
                <a:solidFill>
                  <a:srgbClr val="C00000"/>
                </a:solidFill>
              </a:rPr>
              <a:t>Ridurre l'ineguaglianza all'interno di e fra le Nazioni</a:t>
            </a:r>
            <a:endParaRPr lang="it-IT" sz="4000" b="1" dirty="0">
              <a:solidFill>
                <a:srgbClr val="C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29507" y="2594757"/>
            <a:ext cx="1654493" cy="1626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1957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65760" y="3448198"/>
            <a:ext cx="11846560" cy="5262881"/>
          </a:xfrm>
        </p:spPr>
        <p:txBody>
          <a:bodyPr>
            <a:noAutofit/>
          </a:bodyPr>
          <a:lstStyle/>
          <a:p>
            <a:pPr algn="l"/>
            <a:r>
              <a:rPr lang="it-IT" sz="2600" dirty="0"/>
              <a:t>10.4 Adottare politiche, in particolare fiscali, e politiche salariali </a:t>
            </a:r>
            <a:br>
              <a:rPr lang="it-IT" sz="2600" dirty="0"/>
            </a:br>
            <a:r>
              <a:rPr lang="it-IT" sz="2600" dirty="0"/>
              <a:t>e di protezione sociale, e </a:t>
            </a:r>
            <a:r>
              <a:rPr lang="it-IT" sz="2600" b="1" dirty="0"/>
              <a:t>raggiungere progressivamente </a:t>
            </a:r>
            <a:br>
              <a:rPr lang="it-IT" sz="2600" b="1" dirty="0"/>
            </a:br>
            <a:r>
              <a:rPr lang="it-IT" sz="2600" b="1" dirty="0"/>
              <a:t>una maggiore uguaglianza;</a:t>
            </a:r>
            <a:r>
              <a:rPr lang="it-IT" sz="2600" dirty="0"/>
              <a:t/>
            </a:r>
            <a:br>
              <a:rPr lang="it-IT" sz="2600" dirty="0"/>
            </a:br>
            <a:r>
              <a:rPr lang="it-IT" sz="2600" dirty="0"/>
              <a:t/>
            </a:r>
            <a:br>
              <a:rPr lang="it-IT" sz="2600" dirty="0"/>
            </a:br>
            <a:r>
              <a:rPr lang="it-IT" sz="2600" dirty="0"/>
              <a:t>10.5 </a:t>
            </a:r>
            <a:r>
              <a:rPr lang="it-IT" sz="2600" b="1" dirty="0"/>
              <a:t>Migliorare la regolamentazione e il controllo dei mercati e</a:t>
            </a:r>
            <a:br>
              <a:rPr lang="it-IT" sz="2600" b="1" dirty="0"/>
            </a:br>
            <a:r>
              <a:rPr lang="it-IT" sz="2600" b="1" dirty="0"/>
              <a:t>delle istituzioni finanziarie globali </a:t>
            </a:r>
            <a:r>
              <a:rPr lang="it-IT" sz="2600" dirty="0"/>
              <a:t>e rafforzarne l'applicazione;</a:t>
            </a:r>
            <a:br>
              <a:rPr lang="it-IT" sz="2600" dirty="0"/>
            </a:br>
            <a:r>
              <a:rPr lang="it-IT" sz="2600" dirty="0"/>
              <a:t/>
            </a:r>
            <a:br>
              <a:rPr lang="it-IT" sz="2600" dirty="0"/>
            </a:br>
            <a:r>
              <a:rPr lang="it-IT" sz="2600" dirty="0"/>
              <a:t>10.6 </a:t>
            </a:r>
            <a:r>
              <a:rPr lang="it-IT" sz="2600" b="1" dirty="0"/>
              <a:t>Assicurare maggiore rappresentanza e voce per i paesi in via di sviluppo </a:t>
            </a:r>
            <a:r>
              <a:rPr lang="it-IT" sz="2600" dirty="0"/>
              <a:t>nel processo decisionale delle istituzioni economiche e finanziarie internazionali a livello mondiale al fine di fornire istituzioni più efficaci, credibili, responsabili e legittime;</a:t>
            </a:r>
            <a:br>
              <a:rPr lang="it-IT" sz="2600" dirty="0"/>
            </a:br>
            <a:r>
              <a:rPr lang="it-IT" sz="2600" dirty="0"/>
              <a:t/>
            </a:r>
            <a:br>
              <a:rPr lang="it-IT" sz="2600" dirty="0"/>
            </a:br>
            <a:r>
              <a:rPr lang="it-IT" sz="2600" dirty="0"/>
              <a:t>10.7 </a:t>
            </a:r>
            <a:r>
              <a:rPr lang="it-IT" sz="2600" b="1" dirty="0"/>
              <a:t>Facilitare la migrazione ordinata, sicura, regolare e responsabile e la mobilità delle persone</a:t>
            </a:r>
            <a:r>
              <a:rPr lang="it-IT" sz="2600" dirty="0"/>
              <a:t>, anche attraverso l'attuazione di politiche migratorie programmate e ben gestite;</a:t>
            </a:r>
            <a:br>
              <a:rPr lang="it-IT" sz="2600" dirty="0"/>
            </a:br>
            <a:endParaRPr lang="it-IT" sz="2600" dirty="0"/>
          </a:p>
        </p:txBody>
      </p:sp>
      <p:sp>
        <p:nvSpPr>
          <p:cNvPr id="3" name="TextBox 2"/>
          <p:cNvSpPr txBox="1"/>
          <p:nvPr/>
        </p:nvSpPr>
        <p:spPr>
          <a:xfrm>
            <a:off x="365760" y="1533646"/>
            <a:ext cx="81483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>
                <a:solidFill>
                  <a:srgbClr val="C00000"/>
                </a:solidFill>
              </a:rPr>
              <a:t>Obiettivo 10: </a:t>
            </a:r>
            <a:r>
              <a:rPr lang="it-IT" sz="4000" b="1" i="1" dirty="0">
                <a:solidFill>
                  <a:srgbClr val="C00000"/>
                </a:solidFill>
              </a:rPr>
              <a:t>Ridurre l'ineguaglianza all'interno di e fra le Nazioni</a:t>
            </a:r>
            <a:endParaRPr lang="it-IT" sz="4000" b="1" dirty="0">
              <a:solidFill>
                <a:srgbClr val="C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29507" y="2600961"/>
            <a:ext cx="1658739" cy="1630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9233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441008" y="2824264"/>
            <a:ext cx="12360592" cy="5262881"/>
          </a:xfrm>
        </p:spPr>
        <p:txBody>
          <a:bodyPr>
            <a:noAutofit/>
          </a:bodyPr>
          <a:lstStyle/>
          <a:p>
            <a:pPr algn="l"/>
            <a:r>
              <a:rPr lang="it-IT" sz="2400" dirty="0"/>
              <a:t>5.1 </a:t>
            </a:r>
            <a:r>
              <a:rPr lang="it-IT" sz="2400" b="1" dirty="0"/>
              <a:t>Porre fine a ogni forma di discriminazione </a:t>
            </a:r>
            <a:r>
              <a:rPr lang="it-IT" sz="2400" dirty="0"/>
              <a:t>nei confronti di tutte le donne, bambine e ragazze in ogni parte del mondo</a:t>
            </a:r>
            <a:br>
              <a:rPr lang="it-IT" sz="2400" dirty="0"/>
            </a:br>
            <a:r>
              <a:rPr lang="it-IT" sz="2400" dirty="0"/>
              <a:t>5.2 </a:t>
            </a:r>
            <a:r>
              <a:rPr lang="it-IT" sz="2400" b="1" dirty="0"/>
              <a:t>Eliminare ogni forma di violenza </a:t>
            </a:r>
            <a:r>
              <a:rPr lang="it-IT" sz="2400" dirty="0"/>
              <a:t>contro tutte le donne, bambine e ragazze nella sfera pubblica e privata, incluso il traffico a fini di prostituzione, lo sfruttamento sessuale e altri tipi di sfruttamento</a:t>
            </a:r>
            <a:br>
              <a:rPr lang="it-IT" sz="2400" dirty="0"/>
            </a:br>
            <a:r>
              <a:rPr lang="it-IT" sz="2400" dirty="0"/>
              <a:t>5.3 </a:t>
            </a:r>
            <a:r>
              <a:rPr lang="it-IT" sz="2400" b="1" dirty="0"/>
              <a:t>Eliminare tutte le pratiche nocive</a:t>
            </a:r>
            <a:r>
              <a:rPr lang="it-IT" sz="2400" dirty="0"/>
              <a:t>, come il matrimonio delle bambine, forzato e combinato, e le mutilazioni dei genitali femminili</a:t>
            </a:r>
            <a:br>
              <a:rPr lang="it-IT" sz="2400" dirty="0"/>
            </a:br>
            <a:r>
              <a:rPr lang="it-IT" sz="2400" dirty="0"/>
              <a:t>5.4 </a:t>
            </a:r>
            <a:r>
              <a:rPr lang="it-IT" sz="2400" b="1" dirty="0"/>
              <a:t>Riconoscere e valorizzare il lavoro di cura e il lavoro domestico non retribuiti </a:t>
            </a:r>
            <a:r>
              <a:rPr lang="it-IT" sz="2400" dirty="0"/>
              <a:t>tramite la fornitura di servizi pubblici, infrastrutture e politiche di protezione sociale e la promozione della responsabilità condivisa all'interno del nucleo familiare, secondo le caratteristiche nazionali</a:t>
            </a:r>
            <a:br>
              <a:rPr lang="it-IT" sz="2400" dirty="0"/>
            </a:br>
            <a:r>
              <a:rPr lang="it-IT" sz="2400" dirty="0"/>
              <a:t>5.5 Garantire alle donne la </a:t>
            </a:r>
            <a:r>
              <a:rPr lang="it-IT" sz="2400" b="1" dirty="0"/>
              <a:t>piena ed effettiva partecipazione e pari opportunità di leadership</a:t>
            </a:r>
            <a:r>
              <a:rPr lang="it-IT" sz="2400" dirty="0"/>
              <a:t> a tutti i livelli del processo decisionale nella vita politica, economica e pubblica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5760" y="1519031"/>
            <a:ext cx="8940800" cy="1638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it-IT" sz="4000" b="1" dirty="0">
                <a:solidFill>
                  <a:srgbClr val="C00000"/>
                </a:solidFill>
              </a:rPr>
              <a:t>Obiettivo 5: </a:t>
            </a:r>
            <a:r>
              <a:rPr lang="it-IT" sz="4000" b="1" i="1" dirty="0">
                <a:solidFill>
                  <a:srgbClr val="C00000"/>
                </a:solidFill>
              </a:rPr>
              <a:t>Raggiungere l'uguaglianza di genere e assicurare l’empowerment di tutte le donne e le ragazze</a:t>
            </a:r>
            <a:endParaRPr lang="it-IT" sz="4000" b="1" dirty="0">
              <a:solidFill>
                <a:srgbClr val="C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2514" y="1894252"/>
            <a:ext cx="1579245" cy="1579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3753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441008" y="3592796"/>
            <a:ext cx="11846560" cy="5262881"/>
          </a:xfrm>
        </p:spPr>
        <p:txBody>
          <a:bodyPr>
            <a:noAutofit/>
          </a:bodyPr>
          <a:lstStyle/>
          <a:p>
            <a:pPr algn="l"/>
            <a:r>
              <a:rPr lang="it-IT" dirty="0"/>
              <a:t/>
            </a:r>
            <a:br>
              <a:rPr lang="it-IT" dirty="0"/>
            </a:br>
            <a:r>
              <a:rPr lang="it-IT" dirty="0"/>
              <a:t/>
            </a:r>
            <a:br>
              <a:rPr lang="it-IT" dirty="0"/>
            </a:br>
            <a:r>
              <a:rPr lang="it-IT" dirty="0"/>
              <a:t/>
            </a:r>
            <a:br>
              <a:rPr lang="it-IT" dirty="0"/>
            </a:br>
            <a:r>
              <a:rPr lang="it-IT" sz="2400" dirty="0"/>
              <a:t/>
            </a:r>
            <a:br>
              <a:rPr lang="it-IT" sz="2400" dirty="0"/>
            </a:br>
            <a:r>
              <a:rPr lang="it-IT" sz="2400" dirty="0"/>
              <a:t>5.6 Garantire </a:t>
            </a:r>
            <a:r>
              <a:rPr lang="it-IT" sz="2400" b="1" dirty="0"/>
              <a:t>l'accesso universale alla salute sessuale e riproduttiva</a:t>
            </a:r>
            <a:r>
              <a:rPr lang="it-IT" sz="2400" dirty="0"/>
              <a:t> e ai diritti riproduttivi, come concordato in base al “Programma d'azione della Conferenza Internazionale sulla Popolazione e lo Sviluppo” e la “Piattaforma di Azione di Pechino”ed ai documenti finali delle conferenze di revisione</a:t>
            </a:r>
            <a:br>
              <a:rPr lang="it-IT" sz="2400" dirty="0"/>
            </a:br>
            <a:r>
              <a:rPr lang="it-IT" sz="2400" dirty="0"/>
              <a:t>5.a Avviare riforme per dare alle donne </a:t>
            </a:r>
            <a:r>
              <a:rPr lang="it-IT" sz="2400" b="1" dirty="0"/>
              <a:t>pari diritti di accesso alle risorse economiche</a:t>
            </a:r>
            <a:r>
              <a:rPr lang="it-IT" sz="2400" dirty="0"/>
              <a:t>, come l'accesso alla proprietà e al controllo della terra e altre forme di proprietà, servizi finanziari, eredità e risorse naturali, in accordo con le leggi nazionali</a:t>
            </a:r>
            <a:br>
              <a:rPr lang="it-IT" sz="2400" dirty="0"/>
            </a:br>
            <a:r>
              <a:rPr lang="it-IT" sz="2400" dirty="0"/>
              <a:t>5.b Migliorare l'uso della </a:t>
            </a:r>
            <a:r>
              <a:rPr lang="it-IT" sz="2400" b="1" dirty="0"/>
              <a:t>tecnologia che può aiutare il lavoro delle donne</a:t>
            </a:r>
            <a:r>
              <a:rPr lang="it-IT" sz="2400" dirty="0"/>
              <a:t>, in particolare la tecnologia dell'informazione e della comunicazione, per promuovere l'empowerment, ossia la forza, l'autostima, la consapevolezza delle donne</a:t>
            </a:r>
            <a:br>
              <a:rPr lang="it-IT" sz="2400" dirty="0"/>
            </a:br>
            <a:r>
              <a:rPr lang="it-IT" sz="2400" dirty="0"/>
              <a:t>5.c Adottare e rafforzare politiche concrete e leggi applicabili per la </a:t>
            </a:r>
            <a:r>
              <a:rPr lang="it-IT" sz="2400" b="1" dirty="0"/>
              <a:t>promozione dell'eguaglianza di genere e l'empowerment</a:t>
            </a:r>
            <a:r>
              <a:rPr lang="it-IT" sz="2400" dirty="0"/>
              <a:t>, ossia la forza, l'autostima, la consapevolezza, di tutte le donne, bambine e ragazze a tutti i livelli</a:t>
            </a:r>
            <a:br>
              <a:rPr lang="it-IT" sz="2400" dirty="0"/>
            </a:br>
            <a:r>
              <a:rPr lang="it-IT" sz="2600" dirty="0"/>
              <a:t/>
            </a:r>
            <a:br>
              <a:rPr lang="it-IT" sz="2600" dirty="0"/>
            </a:br>
            <a:endParaRPr lang="it-IT" sz="2600" dirty="0"/>
          </a:p>
        </p:txBody>
      </p:sp>
      <p:sp>
        <p:nvSpPr>
          <p:cNvPr id="6" name="TextBox 5"/>
          <p:cNvSpPr txBox="1"/>
          <p:nvPr/>
        </p:nvSpPr>
        <p:spPr>
          <a:xfrm>
            <a:off x="365760" y="1623413"/>
            <a:ext cx="8940800" cy="1638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it-IT" sz="4000" b="1" dirty="0">
                <a:solidFill>
                  <a:srgbClr val="C00000"/>
                </a:solidFill>
              </a:rPr>
              <a:t>Obiettivo 5: </a:t>
            </a:r>
            <a:r>
              <a:rPr lang="it-IT" sz="4000" b="1" i="1" dirty="0">
                <a:solidFill>
                  <a:srgbClr val="C00000"/>
                </a:solidFill>
              </a:rPr>
              <a:t>Raggiungere l'uguaglianza di genere e assicurare l’empowerment di tutte le donne e le ragazze</a:t>
            </a:r>
            <a:endParaRPr lang="it-IT" sz="4000" b="1" dirty="0">
              <a:solidFill>
                <a:srgbClr val="C0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2514" y="1894252"/>
            <a:ext cx="1579245" cy="1579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7139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2851</TotalTime>
  <Words>1159</Words>
  <Application>Microsoft Macintosh PowerPoint</Application>
  <PresentationFormat>Formato A3 (297x420 mm)</PresentationFormat>
  <Paragraphs>262</Paragraphs>
  <Slides>36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36</vt:i4>
      </vt:variant>
    </vt:vector>
  </HeadingPairs>
  <TitlesOfParts>
    <vt:vector size="37" baseType="lpstr">
      <vt:lpstr>Tema di Office</vt:lpstr>
      <vt:lpstr>Presentazione di PowerPoint</vt:lpstr>
      <vt:lpstr>Presentazione di PowerPoint</vt:lpstr>
      <vt:lpstr>Presentazione di PowerPoint</vt:lpstr>
      <vt:lpstr> «Noi decidiamo che, entro il 2030, metteremo fine alla povertà e alla fame, ovunque; combatteremo le disuguaglianze all’interno e tra le nazioni; costruiremo società pacifiche e inclusive; proteggeremo i diritti umani, la parità di genere  e l’empowerment delle donne e delle bambine; assicureremo la protezione del pianeta e delle sue risorse naturali.  Noi decidiamo di creare le condizioni per una crescita economica sostenibile, inclusiva e sostenuta e lavoro decente per tutti, tenendo conto dei diversi livelli di sviluppo e delle diverse capacità dei vari paesi»</vt:lpstr>
      <vt:lpstr>Presentazione di PowerPoint</vt:lpstr>
      <vt:lpstr>10.1 Entro il 2030, raggiungere e sostenere progressivamente  la crescita del reddito del 40% più povero della popolazione  ad un tasso superiore rispetto alla media nazionale;  10.2 Entro il 2030, potenziare e promuovere l'inclusione sociale, economica e politica di tutti, a prescindere da età, sesso, disabilità, razza, etnia, origine, religione, status economico o altro;  10.3 Garantire a tutti pari opportunità e ridurre le disuguaglianze di risultato, anche attraverso l’eliminazione di leggi, di politiche e di pratiche discriminatorie, e la promozione di adeguate leggi, politiche e azioni in questo senso;</vt:lpstr>
      <vt:lpstr>10.4 Adottare politiche, in particolare fiscali, e politiche salariali  e di protezione sociale, e raggiungere progressivamente  una maggiore uguaglianza;  10.5 Migliorare la regolamentazione e il controllo dei mercati e delle istituzioni finanziarie globali e rafforzarne l'applicazione;  10.6 Assicurare maggiore rappresentanza e voce per i paesi in via di sviluppo nel processo decisionale delle istituzioni economiche e finanziarie internazionali a livello mondiale al fine di fornire istituzioni più efficaci, credibili, responsabili e legittime;  10.7 Facilitare la migrazione ordinata, sicura, regolare e responsabile e la mobilità delle persone, anche attraverso l'attuazione di politiche migratorie programmate e ben gestite; </vt:lpstr>
      <vt:lpstr>5.1 Porre fine a ogni forma di discriminazione nei confronti di tutte le donne, bambine e ragazze in ogni parte del mondo 5.2 Eliminare ogni forma di violenza contro tutte le donne, bambine e ragazze nella sfera pubblica e privata, incluso il traffico a fini di prostituzione, lo sfruttamento sessuale e altri tipi di sfruttamento 5.3 Eliminare tutte le pratiche nocive, come il matrimonio delle bambine, forzato e combinato, e le mutilazioni dei genitali femminili 5.4 Riconoscere e valorizzare il lavoro di cura e il lavoro domestico non retribuiti tramite la fornitura di servizi pubblici, infrastrutture e politiche di protezione sociale e la promozione della responsabilità condivisa all'interno del nucleo familiare, secondo le caratteristiche nazionali 5.5 Garantire alle donne la piena ed effettiva partecipazione e pari opportunità di leadership a tutti i livelli del processo decisionale nella vita politica, economica e pubblica</vt:lpstr>
      <vt:lpstr>    5.6 Garantire l'accesso universale alla salute sessuale e riproduttiva e ai diritti riproduttivi, come concordato in base al “Programma d'azione della Conferenza Internazionale sulla Popolazione e lo Sviluppo” e la “Piattaforma di Azione di Pechino”ed ai documenti finali delle conferenze di revisione 5.a Avviare riforme per dare alle donne pari diritti di accesso alle risorse economiche, come l'accesso alla proprietà e al controllo della terra e altre forme di proprietà, servizi finanziari, eredità e risorse naturali, in accordo con le leggi nazionali 5.b Migliorare l'uso della tecnologia che può aiutare il lavoro delle donne, in particolare la tecnologia dell'informazione e della comunicazione, per promuovere l'empowerment, ossia la forza, l'autostima, la consapevolezza delle donne 5.c Adottare e rafforzare politiche concrete e leggi applicabili per la promozione dell'eguaglianza di genere e l'empowerment, ossia la forza, l'autostima, la consapevolezza, di tutte le donne, bambine e ragazze a tutti i livelli  </vt:lpstr>
      <vt:lpstr>«Come alcuni di noi sostengono da gran tempo, i nostri problemi sono bassa crescita e alto debito  (e ora anche le sofferenze bancarie).    Ma quasi tutti parlano d'altro: redistribuzione, povertà, sostenibilità, diritti. Tutte cose sacrosante, ma completamente fuori tema per l'Italia di oggi»</vt:lpstr>
      <vt:lpstr>Le previsioni per l’Italia al 2024    </vt:lpstr>
      <vt:lpstr>Le previsioni per il mondo al 2024    </vt:lpstr>
      <vt:lpstr>Le previsioni dell’OCSE    </vt:lpstr>
      <vt:lpstr>Le previsioni dell’OCSE    </vt:lpstr>
      <vt:lpstr>L’impatto del cambiamento climatico</vt:lpstr>
      <vt:lpstr>L’impatto del cambiamento climatico</vt:lpstr>
      <vt:lpstr>Presentazione di PowerPoint</vt:lpstr>
      <vt:lpstr>Presentazione di PowerPoint</vt:lpstr>
      <vt:lpstr>Presentazione di PowerPoint</vt:lpstr>
      <vt:lpstr>«Questi problemi sono intimamente legati alla cultura dello scarto, che colpisce tanto gli esseri umani esclusi quanto le cose che si trasformano velocemente in spazzatura».                                                         ...     </vt:lpstr>
      <vt:lpstr>Presentazione di PowerPoint</vt:lpstr>
      <vt:lpstr>Presentazione di PowerPoint</vt:lpstr>
      <vt:lpstr>Un approccio basato sui flussi e sugli stock</vt:lpstr>
      <vt:lpstr>Le disuguaglianze iniziano da piccoli Percentuale di alunni che non raggiungono le competenze minime  per livello socio-economico della famiglia di origine</vt:lpstr>
      <vt:lpstr>Le disuguaglianze iniziano da piccoli Percentuale di dispersione tra i ragazzi migranti e non migranti</vt:lpstr>
      <vt:lpstr>Le disuguaglianze iniziano da piccoli Percentuale di alunni di 15 anni che non raggiungono le competenze minime  per numero di anni di frequenza al nido o servizi integrativi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Casa si può fare?  Il programma nazionale operativo «istruzione» </vt:lpstr>
      <vt:lpstr>Presentazione di PowerPoint</vt:lpstr>
      <vt:lpstr>Presentazione di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Michele</dc:creator>
  <cp:lastModifiedBy>Lucilla</cp:lastModifiedBy>
  <cp:revision>87</cp:revision>
  <dcterms:created xsi:type="dcterms:W3CDTF">2017-05-10T07:58:11Z</dcterms:created>
  <dcterms:modified xsi:type="dcterms:W3CDTF">2017-05-22T09:02:29Z</dcterms:modified>
</cp:coreProperties>
</file>